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5" r:id="rId10"/>
    <p:sldId id="267" r:id="rId11"/>
    <p:sldId id="268" r:id="rId12"/>
    <p:sldId id="270" r:id="rId13"/>
    <p:sldId id="269" r:id="rId14"/>
    <p:sldId id="266" r:id="rId15"/>
  </p:sldIdLst>
  <p:sldSz cx="14630400" cy="8229600"/>
  <p:notesSz cx="8229600" cy="14630400"/>
  <p:embeddedFontLst>
    <p:embeddedFont>
      <p:font typeface="Calibri" panose="020F0502020204030204" pitchFamily="34" charset="0"/>
      <p:regular r:id="rId17"/>
      <p:bold r:id="rId18"/>
      <p:italic r:id="rId19"/>
      <p:boldItalic r:id="rId20"/>
    </p:embeddedFont>
    <p:embeddedFont>
      <p:font typeface="Commissioner 2" panose="020B0604020202020204" charset="0"/>
      <p:regular r:id="rId21"/>
    </p:embeddedFont>
    <p:embeddedFont>
      <p:font typeface="Raleway Medium"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60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08541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orcid.org/0000-0003-2774-7406"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2" y="1186682"/>
            <a:ext cx="7381875" cy="1223963"/>
          </a:xfrm>
          <a:prstGeom prst="rect">
            <a:avLst/>
          </a:prstGeom>
          <a:noFill/>
          <a:ln/>
        </p:spPr>
        <p:txBody>
          <a:bodyPr wrap="square" lIns="0" tIns="0" rIns="0" bIns="0" rtlCol="0" anchor="t"/>
          <a:lstStyle/>
          <a:p>
            <a:pPr marL="0" indent="0" algn="ctr">
              <a:lnSpc>
                <a:spcPts val="4800"/>
              </a:lnSpc>
              <a:buNone/>
            </a:pPr>
            <a:r>
              <a:rPr lang="en-US" sz="5400" b="1" dirty="0">
                <a:solidFill>
                  <a:srgbClr val="FFE14D"/>
                </a:solidFill>
                <a:latin typeface="Comfortaa Bold" pitchFamily="34" charset="0"/>
                <a:ea typeface="Comfortaa Bold" pitchFamily="34" charset="-122"/>
                <a:cs typeface="Comfortaa Bold" pitchFamily="34" charset="-120"/>
              </a:rPr>
              <a:t>Predictive Analytics for Public Health in Cities</a:t>
            </a:r>
            <a:endParaRPr lang="en-US" sz="5400" dirty="0"/>
          </a:p>
        </p:txBody>
      </p:sp>
      <p:sp>
        <p:nvSpPr>
          <p:cNvPr id="5" name="Rectangle 4">
            <a:extLst>
              <a:ext uri="{FF2B5EF4-FFF2-40B4-BE49-F238E27FC236}">
                <a16:creationId xmlns:a16="http://schemas.microsoft.com/office/drawing/2014/main" id="{D2E6F7B7-CC89-40F9-B764-8018250CCC9A}"/>
              </a:ext>
            </a:extLst>
          </p:cNvPr>
          <p:cNvSpPr/>
          <p:nvPr/>
        </p:nvSpPr>
        <p:spPr>
          <a:xfrm>
            <a:off x="6198781" y="6357042"/>
            <a:ext cx="7315200" cy="843821"/>
          </a:xfrm>
          <a:prstGeom prst="rect">
            <a:avLst/>
          </a:prstGeom>
        </p:spPr>
        <p:txBody>
          <a:bodyPr>
            <a:spAutoFit/>
          </a:bodyPr>
          <a:lstStyle/>
          <a:p>
            <a:pPr algn="ctr">
              <a:lnSpc>
                <a:spcPts val="3676"/>
              </a:lnSpc>
            </a:pPr>
            <a:r>
              <a:rPr lang="en-US" sz="3600" b="1" dirty="0">
                <a:solidFill>
                  <a:schemeClr val="bg1"/>
                </a:solidFill>
                <a:latin typeface="Commissioner 2"/>
                <a:ea typeface="Commissioner 2"/>
                <a:cs typeface="Commissioner 2"/>
                <a:sym typeface="Commissioner 2"/>
              </a:rPr>
              <a:t>Felix Emeka Anyiam</a:t>
            </a:r>
            <a:r>
              <a:rPr lang="en-US" sz="1600" b="1" dirty="0">
                <a:solidFill>
                  <a:schemeClr val="bg1"/>
                </a:solidFill>
                <a:latin typeface="Commissioner 2"/>
                <a:ea typeface="Commissioner 2"/>
                <a:cs typeface="Commissioner 2"/>
                <a:sym typeface="Commissioner 2"/>
              </a:rPr>
              <a:t>.</a:t>
            </a:r>
            <a:endParaRPr lang="en-US" sz="2800" b="1" dirty="0">
              <a:solidFill>
                <a:schemeClr val="bg1"/>
              </a:solidFill>
              <a:latin typeface="Commissioner 2"/>
              <a:ea typeface="Commissioner 2"/>
              <a:cs typeface="Commissioner 2"/>
              <a:sym typeface="Commissioner 2"/>
            </a:endParaRPr>
          </a:p>
          <a:p>
            <a:pPr algn="ctr" eaLnBrk="0" fontAlgn="base" hangingPunct="0"/>
            <a:r>
              <a:rPr lang="pt-PT" b="1" dirty="0">
                <a:solidFill>
                  <a:schemeClr val="bg1"/>
                </a:solidFill>
                <a:sym typeface="Webdings"/>
              </a:rPr>
              <a:t></a:t>
            </a:r>
            <a:r>
              <a:rPr lang="pt-PT" b="1" dirty="0">
                <a:solidFill>
                  <a:schemeClr val="bg1"/>
                </a:solidFill>
              </a:rPr>
              <a:t>  </a:t>
            </a:r>
            <a:r>
              <a:rPr lang="en-US" b="1" u="sng" dirty="0">
                <a:solidFill>
                  <a:schemeClr val="bg1"/>
                </a:solidFill>
                <a:hlinkClick r:id="rId4">
                  <a:extLst>
                    <a:ext uri="{A12FA001-AC4F-418D-AE19-62706E023703}">
                      <ahyp:hlinkClr xmlns:ahyp="http://schemas.microsoft.com/office/drawing/2018/hyperlinkcolor" val="tx"/>
                    </a:ext>
                  </a:extLst>
                </a:hlinkClick>
              </a:rPr>
              <a:t>http://orcid.org/0000-0003-2774-7406</a:t>
            </a:r>
            <a:endParaRPr lang="en-US" b="1" dirty="0">
              <a:solidFill>
                <a:schemeClr val="bg1"/>
              </a:solidFill>
              <a:latin typeface="Commissioner 2"/>
              <a:ea typeface="Commissioner 2"/>
              <a:cs typeface="Commissioner 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A68D27C3-991D-4B16-A45A-E3965FD08E29}"/>
              </a:ext>
            </a:extLst>
          </p:cNvPr>
          <p:cNvPicPr>
            <a:picLocks noChangeAspect="1"/>
          </p:cNvPicPr>
          <p:nvPr/>
        </p:nvPicPr>
        <p:blipFill>
          <a:blip r:embed="rId2"/>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8A680E17-8C4F-41D6-AA3C-BA1F6EC94E33}"/>
              </a:ext>
            </a:extLst>
          </p:cNvPr>
          <p:cNvSpPr/>
          <p:nvPr/>
        </p:nvSpPr>
        <p:spPr>
          <a:xfrm>
            <a:off x="6367462" y="1625084"/>
            <a:ext cx="7381875" cy="1835944"/>
          </a:xfrm>
          <a:prstGeom prst="rect">
            <a:avLst/>
          </a:prstGeom>
          <a:noFill/>
          <a:ln/>
        </p:spPr>
        <p:txBody>
          <a:bodyPr wrap="square" lIns="0" tIns="0" rIns="0" bIns="0" rtlCol="0" anchor="t"/>
          <a:lstStyle/>
          <a:p>
            <a:pPr marL="0" indent="0" algn="l">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Student Worksheet: Applying Predictive Analytics in Urban Public Health</a:t>
            </a:r>
            <a:endParaRPr lang="en-US" sz="3850" dirty="0"/>
          </a:p>
        </p:txBody>
      </p:sp>
      <p:sp>
        <p:nvSpPr>
          <p:cNvPr id="4" name="Text 1">
            <a:extLst>
              <a:ext uri="{FF2B5EF4-FFF2-40B4-BE49-F238E27FC236}">
                <a16:creationId xmlns:a16="http://schemas.microsoft.com/office/drawing/2014/main" id="{75AB4833-DF79-4A12-ACE1-F35410963C18}"/>
              </a:ext>
            </a:extLst>
          </p:cNvPr>
          <p:cNvSpPr/>
          <p:nvPr/>
        </p:nvSpPr>
        <p:spPr>
          <a:xfrm>
            <a:off x="6367462" y="3791426"/>
            <a:ext cx="3916323" cy="489466"/>
          </a:xfrm>
          <a:prstGeom prst="rect">
            <a:avLst/>
          </a:prstGeom>
          <a:noFill/>
          <a:ln/>
        </p:spPr>
        <p:txBody>
          <a:bodyPr wrap="none" lIns="0" tIns="0" rIns="0" bIns="0" rtlCol="0" anchor="t"/>
          <a:lstStyle/>
          <a:p>
            <a:pPr marL="0" indent="0" algn="l">
              <a:lnSpc>
                <a:spcPts val="3850"/>
              </a:lnSpc>
              <a:buNone/>
            </a:pPr>
            <a:r>
              <a:rPr lang="en-US" sz="3050" b="1" dirty="0">
                <a:solidFill>
                  <a:srgbClr val="FFE14D"/>
                </a:solidFill>
                <a:latin typeface="Comfortaa Bold" pitchFamily="34" charset="0"/>
                <a:ea typeface="Comfortaa Bold" pitchFamily="34" charset="-122"/>
                <a:cs typeface="Comfortaa Bold" pitchFamily="34" charset="-120"/>
              </a:rPr>
              <a:t>Instructions:</a:t>
            </a:r>
            <a:endParaRPr lang="en-US" sz="3050" dirty="0"/>
          </a:p>
        </p:txBody>
      </p:sp>
      <p:sp>
        <p:nvSpPr>
          <p:cNvPr id="5" name="Text 2">
            <a:extLst>
              <a:ext uri="{FF2B5EF4-FFF2-40B4-BE49-F238E27FC236}">
                <a16:creationId xmlns:a16="http://schemas.microsoft.com/office/drawing/2014/main" id="{BEEE7029-DCB6-4C99-8FE4-AD352859AEA1}"/>
              </a:ext>
            </a:extLst>
          </p:cNvPr>
          <p:cNvSpPr/>
          <p:nvPr/>
        </p:nvSpPr>
        <p:spPr>
          <a:xfrm>
            <a:off x="6367462" y="4611291"/>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Access the dataset or tool provided in each section.</a:t>
            </a:r>
            <a:endParaRPr lang="en-US" sz="1700" dirty="0"/>
          </a:p>
        </p:txBody>
      </p:sp>
      <p:sp>
        <p:nvSpPr>
          <p:cNvPr id="6" name="Text 3">
            <a:extLst>
              <a:ext uri="{FF2B5EF4-FFF2-40B4-BE49-F238E27FC236}">
                <a16:creationId xmlns:a16="http://schemas.microsoft.com/office/drawing/2014/main" id="{A17619C8-9BDB-4FF6-8ADF-5D4F75E9D16D}"/>
              </a:ext>
            </a:extLst>
          </p:cNvPr>
          <p:cNvSpPr/>
          <p:nvPr/>
        </p:nvSpPr>
        <p:spPr>
          <a:xfrm>
            <a:off x="6367462" y="5040749"/>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Explore the information for your chosen city or region.</a:t>
            </a:r>
            <a:endParaRPr lang="en-US" sz="1700" dirty="0"/>
          </a:p>
        </p:txBody>
      </p:sp>
      <p:sp>
        <p:nvSpPr>
          <p:cNvPr id="7" name="Text 4">
            <a:extLst>
              <a:ext uri="{FF2B5EF4-FFF2-40B4-BE49-F238E27FC236}">
                <a16:creationId xmlns:a16="http://schemas.microsoft.com/office/drawing/2014/main" id="{E9C8E2CE-1AC4-4AD1-B767-43AB1816392B}"/>
              </a:ext>
            </a:extLst>
          </p:cNvPr>
          <p:cNvSpPr/>
          <p:nvPr/>
        </p:nvSpPr>
        <p:spPr>
          <a:xfrm>
            <a:off x="6367462" y="5470208"/>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Fill in the table with your findings, focusing on data trends, predictions, and public health implications.</a:t>
            </a:r>
            <a:endParaRPr lang="en-US" sz="1700" dirty="0"/>
          </a:p>
        </p:txBody>
      </p:sp>
      <p:sp>
        <p:nvSpPr>
          <p:cNvPr id="8" name="Text 5">
            <a:extLst>
              <a:ext uri="{FF2B5EF4-FFF2-40B4-BE49-F238E27FC236}">
                <a16:creationId xmlns:a16="http://schemas.microsoft.com/office/drawing/2014/main" id="{8BDE7DA7-18A9-450D-94CD-ADBAB766394E}"/>
              </a:ext>
            </a:extLst>
          </p:cNvPr>
          <p:cNvSpPr/>
          <p:nvPr/>
        </p:nvSpPr>
        <p:spPr>
          <a:xfrm>
            <a:off x="6367462" y="6252091"/>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Be prepared to discuss your insights with the class.</a:t>
            </a:r>
            <a:endParaRPr lang="en-US" sz="1700" dirty="0"/>
          </a:p>
        </p:txBody>
      </p:sp>
    </p:spTree>
    <p:extLst>
      <p:ext uri="{BB962C8B-B14F-4D97-AF65-F5344CB8AC3E}">
        <p14:creationId xmlns:p14="http://schemas.microsoft.com/office/powerpoint/2010/main" val="1946490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1955BB7F-C374-4C6B-9673-7FC0D4523A5E}"/>
              </a:ext>
            </a:extLst>
          </p:cNvPr>
          <p:cNvSpPr/>
          <p:nvPr/>
        </p:nvSpPr>
        <p:spPr>
          <a:xfrm>
            <a:off x="203826" y="139184"/>
            <a:ext cx="8548577" cy="920829"/>
          </a:xfrm>
          <a:prstGeom prst="rect">
            <a:avLst/>
          </a:prstGeom>
          <a:noFill/>
          <a:ln/>
        </p:spPr>
        <p:txBody>
          <a:bodyPr wrap="square" lIns="0" tIns="0" rIns="0" bIns="0" rtlCol="0" anchor="t"/>
          <a:lstStyle/>
          <a:p>
            <a:pPr marL="514350" indent="-514350">
              <a:lnSpc>
                <a:spcPts val="3600"/>
              </a:lnSpc>
              <a:buAutoNum type="arabicPeriod"/>
            </a:pPr>
            <a:r>
              <a:rPr lang="en-US" sz="3200" b="1" dirty="0">
                <a:solidFill>
                  <a:srgbClr val="FFE14D"/>
                </a:solidFill>
                <a:latin typeface="Comfortaa Bold" pitchFamily="34" charset="0"/>
                <a:ea typeface="Comfortaa Bold" pitchFamily="34" charset="-122"/>
                <a:cs typeface="Comfortaa Bold" pitchFamily="34" charset="-120"/>
              </a:rPr>
              <a:t>Disease Forecasting Tool: CDC </a:t>
            </a:r>
            <a:r>
              <a:rPr lang="en-US" sz="3200" b="1" dirty="0" err="1">
                <a:solidFill>
                  <a:srgbClr val="FFE14D"/>
                </a:solidFill>
                <a:latin typeface="Comfortaa Bold" pitchFamily="34" charset="0"/>
                <a:ea typeface="Comfortaa Bold" pitchFamily="34" charset="-122"/>
                <a:cs typeface="Comfortaa Bold" pitchFamily="34" charset="-120"/>
              </a:rPr>
              <a:t>FluView</a:t>
            </a:r>
            <a:r>
              <a:rPr lang="en-US" sz="3200" b="1" dirty="0">
                <a:solidFill>
                  <a:srgbClr val="FFE14D"/>
                </a:solidFill>
                <a:latin typeface="Comfortaa Bold" pitchFamily="34" charset="0"/>
                <a:ea typeface="Comfortaa Bold" pitchFamily="34" charset="-122"/>
                <a:cs typeface="Comfortaa Bold" pitchFamily="34" charset="-120"/>
              </a:rPr>
              <a:t> Interactive</a:t>
            </a:r>
            <a:r>
              <a:rPr lang="en-US" sz="2900" b="1" dirty="0">
                <a:solidFill>
                  <a:srgbClr val="FFE14D"/>
                </a:solidFill>
                <a:latin typeface="Comfortaa Bold" pitchFamily="34" charset="0"/>
                <a:ea typeface="Comfortaa Bold" pitchFamily="34" charset="-122"/>
                <a:cs typeface="Comfortaa Bold" pitchFamily="34" charset="-120"/>
              </a:rPr>
              <a:t> </a:t>
            </a:r>
            <a:r>
              <a:rPr lang="en-US" sz="2000" b="1" dirty="0">
                <a:solidFill>
                  <a:srgbClr val="00B0F0"/>
                </a:solidFill>
                <a:latin typeface="Comfortaa Bold" pitchFamily="34" charset="0"/>
                <a:ea typeface="Comfortaa Bold" pitchFamily="34" charset="-122"/>
                <a:cs typeface="Comfortaa Bold" pitchFamily="34" charset="-120"/>
              </a:rPr>
              <a:t>https://gis.cdc.gov/grasp/fluview/fluportaldashboard.html</a:t>
            </a:r>
            <a:endParaRPr lang="en-US" sz="2900" b="1" dirty="0">
              <a:solidFill>
                <a:srgbClr val="00B0F0"/>
              </a:solidFill>
              <a:latin typeface="Comfortaa Bold" pitchFamily="34" charset="0"/>
              <a:ea typeface="Comfortaa Bold" pitchFamily="34" charset="-122"/>
              <a:cs typeface="Comfortaa Bold" pitchFamily="34" charset="-120"/>
            </a:endParaRPr>
          </a:p>
          <a:p>
            <a:pPr marL="514350" indent="-514350" algn="l">
              <a:lnSpc>
                <a:spcPts val="3600"/>
              </a:lnSpc>
              <a:buAutoNum type="arabicPeriod"/>
            </a:pPr>
            <a:endParaRPr lang="en-US" sz="2900" dirty="0"/>
          </a:p>
        </p:txBody>
      </p:sp>
      <p:sp>
        <p:nvSpPr>
          <p:cNvPr id="4" name="Text 1">
            <a:extLst>
              <a:ext uri="{FF2B5EF4-FFF2-40B4-BE49-F238E27FC236}">
                <a16:creationId xmlns:a16="http://schemas.microsoft.com/office/drawing/2014/main" id="{EE8B4CF6-DF8B-4E1D-A253-EE64BDF36B85}"/>
              </a:ext>
            </a:extLst>
          </p:cNvPr>
          <p:cNvSpPr/>
          <p:nvPr/>
        </p:nvSpPr>
        <p:spPr>
          <a:xfrm>
            <a:off x="874633" y="1755367"/>
            <a:ext cx="7486174" cy="331589"/>
          </a:xfrm>
          <a:prstGeom prst="rect">
            <a:avLst/>
          </a:prstGeom>
          <a:noFill/>
          <a:ln/>
        </p:spPr>
        <p:txBody>
          <a:bodyPr wrap="none" lIns="0" tIns="0" rIns="0" bIns="0" rtlCol="0" anchor="t"/>
          <a:lstStyle/>
          <a:p>
            <a:pPr marL="0" indent="0" algn="l">
              <a:lnSpc>
                <a:spcPts val="2600"/>
              </a:lnSpc>
              <a:buNone/>
            </a:pPr>
            <a:r>
              <a:rPr lang="en-US" b="1" dirty="0">
                <a:solidFill>
                  <a:srgbClr val="D7D4CC"/>
                </a:solidFill>
                <a:latin typeface="Raleway Medium" pitchFamily="34" charset="0"/>
                <a:ea typeface="Raleway Medium" pitchFamily="34" charset="-122"/>
                <a:cs typeface="Raleway Medium" pitchFamily="34" charset="-120"/>
              </a:rPr>
              <a:t>Task: Examine influenza trends over the past 5 years.</a:t>
            </a:r>
            <a:endParaRPr lang="en-US" b="1" dirty="0"/>
          </a:p>
        </p:txBody>
      </p:sp>
      <p:sp>
        <p:nvSpPr>
          <p:cNvPr id="5" name="Shape 2">
            <a:extLst>
              <a:ext uri="{FF2B5EF4-FFF2-40B4-BE49-F238E27FC236}">
                <a16:creationId xmlns:a16="http://schemas.microsoft.com/office/drawing/2014/main" id="{668BE4CC-BCB6-46C5-B8BB-0769F2055CB9}"/>
              </a:ext>
            </a:extLst>
          </p:cNvPr>
          <p:cNvSpPr/>
          <p:nvPr/>
        </p:nvSpPr>
        <p:spPr>
          <a:xfrm>
            <a:off x="851773" y="2287428"/>
            <a:ext cx="7486174" cy="1243370"/>
          </a:xfrm>
          <a:prstGeom prst="roundRect">
            <a:avLst>
              <a:gd name="adj" fmla="val 25002"/>
            </a:avLst>
          </a:prstGeom>
          <a:solidFill>
            <a:srgbClr val="27272B"/>
          </a:solidFill>
          <a:ln w="22860">
            <a:solidFill>
              <a:srgbClr val="5F5F63"/>
            </a:solidFill>
            <a:prstDash val="solid"/>
          </a:ln>
        </p:spPr>
      </p:sp>
      <p:sp>
        <p:nvSpPr>
          <p:cNvPr id="6" name="Shape 3">
            <a:extLst>
              <a:ext uri="{FF2B5EF4-FFF2-40B4-BE49-F238E27FC236}">
                <a16:creationId xmlns:a16="http://schemas.microsoft.com/office/drawing/2014/main" id="{899B3ACA-A867-4D3E-9477-2A89085F55C5}"/>
              </a:ext>
            </a:extLst>
          </p:cNvPr>
          <p:cNvSpPr/>
          <p:nvPr/>
        </p:nvSpPr>
        <p:spPr>
          <a:xfrm>
            <a:off x="874633" y="2310288"/>
            <a:ext cx="828913" cy="1197650"/>
          </a:xfrm>
          <a:prstGeom prst="roundRect">
            <a:avLst>
              <a:gd name="adj" fmla="val 34194"/>
            </a:avLst>
          </a:prstGeom>
          <a:solidFill>
            <a:srgbClr val="46464A"/>
          </a:solidFill>
          <a:ln/>
        </p:spPr>
      </p:sp>
      <p:sp>
        <p:nvSpPr>
          <p:cNvPr id="7" name="Text 4">
            <a:extLst>
              <a:ext uri="{FF2B5EF4-FFF2-40B4-BE49-F238E27FC236}">
                <a16:creationId xmlns:a16="http://schemas.microsoft.com/office/drawing/2014/main" id="{3E6C3E18-2189-4158-9681-53CCD3FB6084}"/>
              </a:ext>
            </a:extLst>
          </p:cNvPr>
          <p:cNvSpPr/>
          <p:nvPr/>
        </p:nvSpPr>
        <p:spPr>
          <a:xfrm>
            <a:off x="1133713" y="2714863"/>
            <a:ext cx="310753" cy="388501"/>
          </a:xfrm>
          <a:prstGeom prst="rect">
            <a:avLst/>
          </a:prstGeom>
          <a:noFill/>
          <a:ln/>
        </p:spPr>
        <p:txBody>
          <a:bodyPr wrap="none" lIns="0" tIns="0" rIns="0" bIns="0" rtlCol="0" anchor="t"/>
          <a:lstStyle/>
          <a:p>
            <a:pPr marL="0" indent="0" algn="l">
              <a:lnSpc>
                <a:spcPts val="2400"/>
              </a:lnSpc>
              <a:buNone/>
            </a:pPr>
            <a:r>
              <a:rPr lang="en-US" sz="2400" b="1" dirty="0">
                <a:solidFill>
                  <a:srgbClr val="D7D4CC"/>
                </a:solidFill>
                <a:latin typeface="Comfortaa Bold" pitchFamily="34" charset="0"/>
                <a:ea typeface="Comfortaa Bold" pitchFamily="34" charset="-122"/>
                <a:cs typeface="Comfortaa Bold" pitchFamily="34" charset="-120"/>
              </a:rPr>
              <a:t>1</a:t>
            </a:r>
            <a:endParaRPr lang="en-US" sz="2400" dirty="0"/>
          </a:p>
        </p:txBody>
      </p:sp>
      <p:sp>
        <p:nvSpPr>
          <p:cNvPr id="8" name="Text 5">
            <a:extLst>
              <a:ext uri="{FF2B5EF4-FFF2-40B4-BE49-F238E27FC236}">
                <a16:creationId xmlns:a16="http://schemas.microsoft.com/office/drawing/2014/main" id="{0DA1BB4B-6855-4B68-A0AE-2DDE65A2F6E5}"/>
              </a:ext>
            </a:extLst>
          </p:cNvPr>
          <p:cNvSpPr/>
          <p:nvPr/>
        </p:nvSpPr>
        <p:spPr>
          <a:xfrm>
            <a:off x="1910715" y="2517457"/>
            <a:ext cx="2302669" cy="287774"/>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Observation</a:t>
            </a:r>
            <a:endParaRPr lang="en-US" sz="1800" dirty="0"/>
          </a:p>
        </p:txBody>
      </p:sp>
      <p:sp>
        <p:nvSpPr>
          <p:cNvPr id="9" name="Text 6">
            <a:extLst>
              <a:ext uri="{FF2B5EF4-FFF2-40B4-BE49-F238E27FC236}">
                <a16:creationId xmlns:a16="http://schemas.microsoft.com/office/drawing/2014/main" id="{9027161B-84A8-4BCE-ACC0-5821B118783A}"/>
              </a:ext>
            </a:extLst>
          </p:cNvPr>
          <p:cNvSpPr/>
          <p:nvPr/>
        </p:nvSpPr>
        <p:spPr>
          <a:xfrm>
            <a:off x="1910715" y="2929532"/>
            <a:ext cx="6404372" cy="331589"/>
          </a:xfrm>
          <a:prstGeom prst="rect">
            <a:avLst/>
          </a:prstGeom>
          <a:noFill/>
          <a:ln/>
        </p:spPr>
        <p:txBody>
          <a:bodyPr wrap="non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Example: Peak in February each year</a:t>
            </a:r>
            <a:endParaRPr lang="en-US" sz="1600" dirty="0"/>
          </a:p>
        </p:txBody>
      </p:sp>
      <p:sp>
        <p:nvSpPr>
          <p:cNvPr id="10" name="Shape 7">
            <a:extLst>
              <a:ext uri="{FF2B5EF4-FFF2-40B4-BE49-F238E27FC236}">
                <a16:creationId xmlns:a16="http://schemas.microsoft.com/office/drawing/2014/main" id="{7C0D2682-EEFF-44E0-8F9E-2172105E0854}"/>
              </a:ext>
            </a:extLst>
          </p:cNvPr>
          <p:cNvSpPr/>
          <p:nvPr/>
        </p:nvSpPr>
        <p:spPr>
          <a:xfrm>
            <a:off x="851773" y="3737967"/>
            <a:ext cx="7486174" cy="1243370"/>
          </a:xfrm>
          <a:prstGeom prst="roundRect">
            <a:avLst>
              <a:gd name="adj" fmla="val 25002"/>
            </a:avLst>
          </a:prstGeom>
          <a:solidFill>
            <a:srgbClr val="27272B"/>
          </a:solidFill>
          <a:ln w="22860">
            <a:solidFill>
              <a:srgbClr val="5F5F63"/>
            </a:solidFill>
            <a:prstDash val="solid"/>
          </a:ln>
        </p:spPr>
      </p:sp>
      <p:sp>
        <p:nvSpPr>
          <p:cNvPr id="11" name="Shape 8">
            <a:extLst>
              <a:ext uri="{FF2B5EF4-FFF2-40B4-BE49-F238E27FC236}">
                <a16:creationId xmlns:a16="http://schemas.microsoft.com/office/drawing/2014/main" id="{C2F6B8F2-5F5E-4858-A64E-3C879C3AFB16}"/>
              </a:ext>
            </a:extLst>
          </p:cNvPr>
          <p:cNvSpPr/>
          <p:nvPr/>
        </p:nvSpPr>
        <p:spPr>
          <a:xfrm>
            <a:off x="874633" y="3760827"/>
            <a:ext cx="828913" cy="1197650"/>
          </a:xfrm>
          <a:prstGeom prst="roundRect">
            <a:avLst>
              <a:gd name="adj" fmla="val 34194"/>
            </a:avLst>
          </a:prstGeom>
          <a:solidFill>
            <a:srgbClr val="46464A"/>
          </a:solidFill>
          <a:ln/>
        </p:spPr>
      </p:sp>
      <p:sp>
        <p:nvSpPr>
          <p:cNvPr id="12" name="Text 9">
            <a:extLst>
              <a:ext uri="{FF2B5EF4-FFF2-40B4-BE49-F238E27FC236}">
                <a16:creationId xmlns:a16="http://schemas.microsoft.com/office/drawing/2014/main" id="{94B65795-1361-46A1-A865-F4F4B1E1B58E}"/>
              </a:ext>
            </a:extLst>
          </p:cNvPr>
          <p:cNvSpPr/>
          <p:nvPr/>
        </p:nvSpPr>
        <p:spPr>
          <a:xfrm>
            <a:off x="1133713" y="4165401"/>
            <a:ext cx="310753" cy="388501"/>
          </a:xfrm>
          <a:prstGeom prst="rect">
            <a:avLst/>
          </a:prstGeom>
          <a:noFill/>
          <a:ln/>
        </p:spPr>
        <p:txBody>
          <a:bodyPr wrap="none" lIns="0" tIns="0" rIns="0" bIns="0" rtlCol="0" anchor="t"/>
          <a:lstStyle/>
          <a:p>
            <a:pPr marL="0" indent="0" algn="l">
              <a:lnSpc>
                <a:spcPts val="2400"/>
              </a:lnSpc>
              <a:buNone/>
            </a:pPr>
            <a:r>
              <a:rPr lang="en-US" sz="2400" b="1" dirty="0">
                <a:solidFill>
                  <a:srgbClr val="D7D4CC"/>
                </a:solidFill>
                <a:latin typeface="Comfortaa Bold" pitchFamily="34" charset="0"/>
                <a:ea typeface="Comfortaa Bold" pitchFamily="34" charset="-122"/>
                <a:cs typeface="Comfortaa Bold" pitchFamily="34" charset="-120"/>
              </a:rPr>
              <a:t>2</a:t>
            </a:r>
            <a:endParaRPr lang="en-US" sz="2400" dirty="0"/>
          </a:p>
        </p:txBody>
      </p:sp>
      <p:sp>
        <p:nvSpPr>
          <p:cNvPr id="13" name="Text 10">
            <a:extLst>
              <a:ext uri="{FF2B5EF4-FFF2-40B4-BE49-F238E27FC236}">
                <a16:creationId xmlns:a16="http://schemas.microsoft.com/office/drawing/2014/main" id="{26A0A4A3-BB3B-4210-B969-30C23306B1DF}"/>
              </a:ext>
            </a:extLst>
          </p:cNvPr>
          <p:cNvSpPr/>
          <p:nvPr/>
        </p:nvSpPr>
        <p:spPr>
          <a:xfrm>
            <a:off x="1910715" y="3967995"/>
            <a:ext cx="2302669" cy="287774"/>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Forecast</a:t>
            </a:r>
            <a:endParaRPr lang="en-US" sz="1800" dirty="0"/>
          </a:p>
        </p:txBody>
      </p:sp>
      <p:sp>
        <p:nvSpPr>
          <p:cNvPr id="14" name="Text 11">
            <a:extLst>
              <a:ext uri="{FF2B5EF4-FFF2-40B4-BE49-F238E27FC236}">
                <a16:creationId xmlns:a16="http://schemas.microsoft.com/office/drawing/2014/main" id="{872D7841-7C54-48CD-9871-4CB6D936EC8E}"/>
              </a:ext>
            </a:extLst>
          </p:cNvPr>
          <p:cNvSpPr/>
          <p:nvPr/>
        </p:nvSpPr>
        <p:spPr>
          <a:xfrm>
            <a:off x="1910715" y="4380071"/>
            <a:ext cx="6404372" cy="331589"/>
          </a:xfrm>
          <a:prstGeom prst="rect">
            <a:avLst/>
          </a:prstGeom>
          <a:noFill/>
          <a:ln/>
        </p:spPr>
        <p:txBody>
          <a:bodyPr wrap="non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Example: Higher incidence expected next Feb</a:t>
            </a:r>
            <a:endParaRPr lang="en-US" sz="1600" dirty="0"/>
          </a:p>
        </p:txBody>
      </p:sp>
      <p:sp>
        <p:nvSpPr>
          <p:cNvPr id="15" name="Shape 12">
            <a:extLst>
              <a:ext uri="{FF2B5EF4-FFF2-40B4-BE49-F238E27FC236}">
                <a16:creationId xmlns:a16="http://schemas.microsoft.com/office/drawing/2014/main" id="{E4EEF5BE-36F0-4320-9ECA-1016DC65EA06}"/>
              </a:ext>
            </a:extLst>
          </p:cNvPr>
          <p:cNvSpPr/>
          <p:nvPr/>
        </p:nvSpPr>
        <p:spPr>
          <a:xfrm>
            <a:off x="851773" y="5188505"/>
            <a:ext cx="7486174" cy="1243370"/>
          </a:xfrm>
          <a:prstGeom prst="roundRect">
            <a:avLst>
              <a:gd name="adj" fmla="val 25002"/>
            </a:avLst>
          </a:prstGeom>
          <a:solidFill>
            <a:srgbClr val="27272B"/>
          </a:solidFill>
          <a:ln w="22860">
            <a:solidFill>
              <a:srgbClr val="5F5F63"/>
            </a:solidFill>
            <a:prstDash val="solid"/>
          </a:ln>
        </p:spPr>
      </p:sp>
      <p:sp>
        <p:nvSpPr>
          <p:cNvPr id="16" name="Shape 13">
            <a:extLst>
              <a:ext uri="{FF2B5EF4-FFF2-40B4-BE49-F238E27FC236}">
                <a16:creationId xmlns:a16="http://schemas.microsoft.com/office/drawing/2014/main" id="{9A1A0F9C-0F24-4A81-92F3-AFE8EB8EF846}"/>
              </a:ext>
            </a:extLst>
          </p:cNvPr>
          <p:cNvSpPr/>
          <p:nvPr/>
        </p:nvSpPr>
        <p:spPr>
          <a:xfrm>
            <a:off x="874633" y="5211365"/>
            <a:ext cx="828913" cy="1197650"/>
          </a:xfrm>
          <a:prstGeom prst="roundRect">
            <a:avLst>
              <a:gd name="adj" fmla="val 34194"/>
            </a:avLst>
          </a:prstGeom>
          <a:solidFill>
            <a:srgbClr val="46464A"/>
          </a:solidFill>
          <a:ln/>
        </p:spPr>
      </p:sp>
      <p:sp>
        <p:nvSpPr>
          <p:cNvPr id="17" name="Text 14">
            <a:extLst>
              <a:ext uri="{FF2B5EF4-FFF2-40B4-BE49-F238E27FC236}">
                <a16:creationId xmlns:a16="http://schemas.microsoft.com/office/drawing/2014/main" id="{F7F551A5-8DFC-4F41-B329-F54B9EE34981}"/>
              </a:ext>
            </a:extLst>
          </p:cNvPr>
          <p:cNvSpPr/>
          <p:nvPr/>
        </p:nvSpPr>
        <p:spPr>
          <a:xfrm>
            <a:off x="1133713" y="5615940"/>
            <a:ext cx="310753" cy="388501"/>
          </a:xfrm>
          <a:prstGeom prst="rect">
            <a:avLst/>
          </a:prstGeom>
          <a:noFill/>
          <a:ln/>
        </p:spPr>
        <p:txBody>
          <a:bodyPr wrap="none" lIns="0" tIns="0" rIns="0" bIns="0" rtlCol="0" anchor="t"/>
          <a:lstStyle/>
          <a:p>
            <a:pPr marL="0" indent="0" algn="l">
              <a:lnSpc>
                <a:spcPts val="2400"/>
              </a:lnSpc>
              <a:buNone/>
            </a:pPr>
            <a:r>
              <a:rPr lang="en-US" sz="2400" b="1" dirty="0">
                <a:solidFill>
                  <a:srgbClr val="D7D4CC"/>
                </a:solidFill>
                <a:latin typeface="Comfortaa Bold" pitchFamily="34" charset="0"/>
                <a:ea typeface="Comfortaa Bold" pitchFamily="34" charset="-122"/>
                <a:cs typeface="Comfortaa Bold" pitchFamily="34" charset="-120"/>
              </a:rPr>
              <a:t>3</a:t>
            </a:r>
            <a:endParaRPr lang="en-US" sz="2400" dirty="0"/>
          </a:p>
        </p:txBody>
      </p:sp>
      <p:sp>
        <p:nvSpPr>
          <p:cNvPr id="18" name="Text 15">
            <a:extLst>
              <a:ext uri="{FF2B5EF4-FFF2-40B4-BE49-F238E27FC236}">
                <a16:creationId xmlns:a16="http://schemas.microsoft.com/office/drawing/2014/main" id="{2DD665EA-0722-4F80-A212-C3711A4E8E11}"/>
              </a:ext>
            </a:extLst>
          </p:cNvPr>
          <p:cNvSpPr/>
          <p:nvPr/>
        </p:nvSpPr>
        <p:spPr>
          <a:xfrm>
            <a:off x="1910715" y="5418534"/>
            <a:ext cx="4367093" cy="287774"/>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Proposed Public Health Intervention</a:t>
            </a:r>
            <a:endParaRPr lang="en-US" sz="1800" dirty="0"/>
          </a:p>
        </p:txBody>
      </p:sp>
      <p:sp>
        <p:nvSpPr>
          <p:cNvPr id="19" name="Text 16">
            <a:extLst>
              <a:ext uri="{FF2B5EF4-FFF2-40B4-BE49-F238E27FC236}">
                <a16:creationId xmlns:a16="http://schemas.microsoft.com/office/drawing/2014/main" id="{FEB5131C-C516-481A-BECE-9AB4002EFE40}"/>
              </a:ext>
            </a:extLst>
          </p:cNvPr>
          <p:cNvSpPr/>
          <p:nvPr/>
        </p:nvSpPr>
        <p:spPr>
          <a:xfrm>
            <a:off x="1910715" y="5830609"/>
            <a:ext cx="6404372" cy="331589"/>
          </a:xfrm>
          <a:prstGeom prst="rect">
            <a:avLst/>
          </a:prstGeom>
          <a:noFill/>
          <a:ln/>
        </p:spPr>
        <p:txBody>
          <a:bodyPr wrap="non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Example: Increase vaccination campaigns in December</a:t>
            </a:r>
            <a:endParaRPr lang="en-US" sz="1600" dirty="0"/>
          </a:p>
        </p:txBody>
      </p:sp>
      <p:sp>
        <p:nvSpPr>
          <p:cNvPr id="20" name="Text 17">
            <a:extLst>
              <a:ext uri="{FF2B5EF4-FFF2-40B4-BE49-F238E27FC236}">
                <a16:creationId xmlns:a16="http://schemas.microsoft.com/office/drawing/2014/main" id="{41D012E1-9112-4E22-BF1B-72FECE9B9835}"/>
              </a:ext>
            </a:extLst>
          </p:cNvPr>
          <p:cNvSpPr/>
          <p:nvPr/>
        </p:nvSpPr>
        <p:spPr>
          <a:xfrm>
            <a:off x="851773" y="6664999"/>
            <a:ext cx="7486174" cy="994767"/>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Use the CDC FluView Interactive tool to analyze historical influenza patterns and make evidence-based predictions for upcoming seasons. Document your findings in the table above.</a:t>
            </a:r>
            <a:endParaRPr lang="en-US" sz="1600" dirty="0"/>
          </a:p>
        </p:txBody>
      </p:sp>
      <p:pic>
        <p:nvPicPr>
          <p:cNvPr id="21" name="Picture 20">
            <a:extLst>
              <a:ext uri="{FF2B5EF4-FFF2-40B4-BE49-F238E27FC236}">
                <a16:creationId xmlns:a16="http://schemas.microsoft.com/office/drawing/2014/main" id="{BCCB1A53-15C9-4E13-A103-F68957578B72}"/>
              </a:ext>
            </a:extLst>
          </p:cNvPr>
          <p:cNvPicPr>
            <a:picLocks noChangeAspect="1"/>
          </p:cNvPicPr>
          <p:nvPr/>
        </p:nvPicPr>
        <p:blipFill>
          <a:blip r:embed="rId2"/>
          <a:stretch>
            <a:fillRect/>
          </a:stretch>
        </p:blipFill>
        <p:spPr>
          <a:xfrm>
            <a:off x="8882202" y="3627479"/>
            <a:ext cx="5404976" cy="1505183"/>
          </a:xfrm>
          <a:prstGeom prst="rect">
            <a:avLst/>
          </a:prstGeom>
        </p:spPr>
      </p:pic>
    </p:spTree>
    <p:extLst>
      <p:ext uri="{BB962C8B-B14F-4D97-AF65-F5344CB8AC3E}">
        <p14:creationId xmlns:p14="http://schemas.microsoft.com/office/powerpoint/2010/main" val="3578090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992D2733-BC92-4DDF-A17C-83CC666D90EB}"/>
              </a:ext>
            </a:extLst>
          </p:cNvPr>
          <p:cNvSpPr/>
          <p:nvPr/>
        </p:nvSpPr>
        <p:spPr>
          <a:xfrm>
            <a:off x="574595" y="395049"/>
            <a:ext cx="10036697" cy="405527"/>
          </a:xfrm>
          <a:prstGeom prst="rect">
            <a:avLst/>
          </a:prstGeom>
          <a:noFill/>
          <a:ln/>
        </p:spPr>
        <p:txBody>
          <a:bodyPr wrap="none" lIns="0" tIns="0" rIns="0" bIns="0" rtlCol="0" anchor="t"/>
          <a:lstStyle/>
          <a:p>
            <a:pPr marL="0" indent="0" algn="l">
              <a:lnSpc>
                <a:spcPts val="2500"/>
              </a:lnSpc>
              <a:buNone/>
            </a:pPr>
            <a:r>
              <a:rPr lang="en-US" sz="3500" b="1" dirty="0">
                <a:solidFill>
                  <a:srgbClr val="FFE14D"/>
                </a:solidFill>
                <a:latin typeface="Comfortaa Bold" pitchFamily="34" charset="0"/>
                <a:ea typeface="Comfortaa Bold" pitchFamily="34" charset="-122"/>
              </a:rPr>
              <a:t>2. Hospital Resource Planning Dataset: NHS Bed Occupancy Data</a:t>
            </a:r>
          </a:p>
          <a:p>
            <a:pPr marL="0" indent="0" algn="l">
              <a:lnSpc>
                <a:spcPts val="2500"/>
              </a:lnSpc>
              <a:buNone/>
            </a:pPr>
            <a:endParaRPr lang="en-US" sz="2800" b="1" dirty="0">
              <a:solidFill>
                <a:srgbClr val="FFE14D"/>
              </a:solidFill>
              <a:latin typeface="Comfortaa Bold" pitchFamily="34" charset="0"/>
              <a:ea typeface="Comfortaa Bold" pitchFamily="34" charset="-122"/>
            </a:endParaRPr>
          </a:p>
          <a:p>
            <a:pPr>
              <a:lnSpc>
                <a:spcPts val="2500"/>
              </a:lnSpc>
            </a:pPr>
            <a:r>
              <a:rPr lang="en-US" sz="2000" dirty="0">
                <a:solidFill>
                  <a:srgbClr val="00B0F0"/>
                </a:solidFill>
              </a:rPr>
              <a:t>https://www.england.nhs.uk/statistics/statistical-work-areas/bed-availability-and-occupancy/</a:t>
            </a:r>
          </a:p>
        </p:txBody>
      </p:sp>
      <p:sp>
        <p:nvSpPr>
          <p:cNvPr id="3" name="Text 1">
            <a:extLst>
              <a:ext uri="{FF2B5EF4-FFF2-40B4-BE49-F238E27FC236}">
                <a16:creationId xmlns:a16="http://schemas.microsoft.com/office/drawing/2014/main" id="{102985F6-FB96-4616-96D2-7FB414147CD5}"/>
              </a:ext>
            </a:extLst>
          </p:cNvPr>
          <p:cNvSpPr/>
          <p:nvPr/>
        </p:nvSpPr>
        <p:spPr>
          <a:xfrm>
            <a:off x="7234843" y="2943676"/>
            <a:ext cx="6927287" cy="986734"/>
          </a:xfrm>
          <a:prstGeom prst="rect">
            <a:avLst/>
          </a:prstGeom>
          <a:noFill/>
          <a:ln/>
        </p:spPr>
        <p:txBody>
          <a:bodyPr wrap="none" lIns="0" tIns="0" rIns="0" bIns="0" rtlCol="0" anchor="t"/>
          <a:lstStyle/>
          <a:p>
            <a:pPr marL="0" indent="0" algn="l">
              <a:lnSpc>
                <a:spcPts val="1800"/>
              </a:lnSpc>
              <a:buNone/>
            </a:pPr>
            <a:r>
              <a:rPr lang="en-US" sz="1700" b="1" dirty="0">
                <a:solidFill>
                  <a:srgbClr val="D7D4CC"/>
                </a:solidFill>
                <a:latin typeface="Raleway Medium" pitchFamily="34" charset="0"/>
                <a:ea typeface="Raleway Medium" pitchFamily="34" charset="-122"/>
                <a:cs typeface="Raleway Medium" pitchFamily="34" charset="-120"/>
              </a:rPr>
              <a:t>Task: Identify seasonal bed occupancy trends and suggest staffing </a:t>
            </a:r>
          </a:p>
          <a:p>
            <a:pPr marL="0" indent="0" algn="l">
              <a:lnSpc>
                <a:spcPts val="1800"/>
              </a:lnSpc>
              <a:buNone/>
            </a:pPr>
            <a:r>
              <a:rPr lang="en-US" sz="1700" b="1" dirty="0">
                <a:solidFill>
                  <a:srgbClr val="D7D4CC"/>
                </a:solidFill>
                <a:latin typeface="Raleway Medium" pitchFamily="34" charset="0"/>
                <a:ea typeface="Raleway Medium" pitchFamily="34" charset="-122"/>
                <a:cs typeface="Raleway Medium" pitchFamily="34" charset="-120"/>
              </a:rPr>
              <a:t>or resource adjustments.</a:t>
            </a:r>
            <a:endParaRPr lang="en-US" sz="1700" b="1" dirty="0"/>
          </a:p>
        </p:txBody>
      </p:sp>
      <p:pic>
        <p:nvPicPr>
          <p:cNvPr id="4" name="Image 0" descr="preencoded.png">
            <a:extLst>
              <a:ext uri="{FF2B5EF4-FFF2-40B4-BE49-F238E27FC236}">
                <a16:creationId xmlns:a16="http://schemas.microsoft.com/office/drawing/2014/main" id="{7A24319E-A72E-441B-B68C-5634109C6084}"/>
              </a:ext>
            </a:extLst>
          </p:cNvPr>
          <p:cNvPicPr>
            <a:picLocks noChangeAspect="1"/>
          </p:cNvPicPr>
          <p:nvPr/>
        </p:nvPicPr>
        <p:blipFill>
          <a:blip r:embed="rId2"/>
          <a:stretch>
            <a:fillRect/>
          </a:stretch>
        </p:blipFill>
        <p:spPr>
          <a:xfrm>
            <a:off x="468270" y="2252896"/>
            <a:ext cx="5560390" cy="5560390"/>
          </a:xfrm>
          <a:prstGeom prst="rect">
            <a:avLst/>
          </a:prstGeom>
        </p:spPr>
      </p:pic>
      <p:sp>
        <p:nvSpPr>
          <p:cNvPr id="14" name="Shape 11">
            <a:extLst>
              <a:ext uri="{FF2B5EF4-FFF2-40B4-BE49-F238E27FC236}">
                <a16:creationId xmlns:a16="http://schemas.microsoft.com/office/drawing/2014/main" id="{D2B745B2-7CCA-4861-B73A-8EDC478B1BEE}"/>
              </a:ext>
            </a:extLst>
          </p:cNvPr>
          <p:cNvSpPr/>
          <p:nvPr/>
        </p:nvSpPr>
        <p:spPr>
          <a:xfrm>
            <a:off x="574596" y="8443079"/>
            <a:ext cx="13481209" cy="840224"/>
          </a:xfrm>
          <a:prstGeom prst="roundRect">
            <a:avLst>
              <a:gd name="adj" fmla="val 25646"/>
            </a:avLst>
          </a:prstGeom>
          <a:solidFill>
            <a:srgbClr val="022349"/>
          </a:solidFill>
          <a:ln/>
        </p:spPr>
      </p:sp>
      <p:pic>
        <p:nvPicPr>
          <p:cNvPr id="15" name="Image 1" descr="preencoded.png">
            <a:extLst>
              <a:ext uri="{FF2B5EF4-FFF2-40B4-BE49-F238E27FC236}">
                <a16:creationId xmlns:a16="http://schemas.microsoft.com/office/drawing/2014/main" id="{2577662F-E543-4693-97B2-AFD4E85502F4}"/>
              </a:ext>
            </a:extLst>
          </p:cNvPr>
          <p:cNvPicPr>
            <a:picLocks noChangeAspect="1"/>
          </p:cNvPicPr>
          <p:nvPr/>
        </p:nvPicPr>
        <p:blipFill>
          <a:blip r:embed="rId3"/>
          <a:stretch>
            <a:fillRect/>
          </a:stretch>
        </p:blipFill>
        <p:spPr>
          <a:xfrm>
            <a:off x="718185" y="8664416"/>
            <a:ext cx="179546" cy="143589"/>
          </a:xfrm>
          <a:prstGeom prst="rect">
            <a:avLst/>
          </a:prstGeom>
        </p:spPr>
      </p:pic>
      <p:sp>
        <p:nvSpPr>
          <p:cNvPr id="16" name="Text 12">
            <a:extLst>
              <a:ext uri="{FF2B5EF4-FFF2-40B4-BE49-F238E27FC236}">
                <a16:creationId xmlns:a16="http://schemas.microsoft.com/office/drawing/2014/main" id="{04BCAF4F-1FD5-4F79-8EC5-C8EF91967C01}"/>
              </a:ext>
            </a:extLst>
          </p:cNvPr>
          <p:cNvSpPr/>
          <p:nvPr/>
        </p:nvSpPr>
        <p:spPr>
          <a:xfrm>
            <a:off x="1041321" y="8622506"/>
            <a:ext cx="12870894" cy="459819"/>
          </a:xfrm>
          <a:prstGeom prst="rect">
            <a:avLst/>
          </a:prstGeom>
          <a:noFill/>
          <a:ln/>
        </p:spPr>
        <p:txBody>
          <a:bodyPr wrap="square" lIns="0" tIns="0" rIns="0" bIns="0" rtlCol="0" anchor="t"/>
          <a:lstStyle/>
          <a:p>
            <a:pPr marL="0" indent="0" algn="l">
              <a:lnSpc>
                <a:spcPts val="1800"/>
              </a:lnSpc>
              <a:buNone/>
            </a:pPr>
            <a:r>
              <a:rPr lang="en-US" sz="1100" dirty="0">
                <a:solidFill>
                  <a:srgbClr val="FFFFFF"/>
                </a:solidFill>
                <a:latin typeface="Raleway Medium" pitchFamily="34" charset="0"/>
                <a:ea typeface="Raleway Medium" pitchFamily="34" charset="-122"/>
                <a:cs typeface="Raleway Medium" pitchFamily="34" charset="-120"/>
              </a:rPr>
              <a:t>Analyze the NHS Bed Occupancy Data to identify patterns that can help hospitals prepare for periods of high demand. Consider how predictive analytics could improve resource allocation and patient care.</a:t>
            </a:r>
            <a:endParaRPr lang="en-US" sz="1100" dirty="0"/>
          </a:p>
        </p:txBody>
      </p:sp>
      <p:pic>
        <p:nvPicPr>
          <p:cNvPr id="17" name="Picture 16">
            <a:extLst>
              <a:ext uri="{FF2B5EF4-FFF2-40B4-BE49-F238E27FC236}">
                <a16:creationId xmlns:a16="http://schemas.microsoft.com/office/drawing/2014/main" id="{4A5C515A-2E98-4072-BBFF-FE955848919D}"/>
              </a:ext>
            </a:extLst>
          </p:cNvPr>
          <p:cNvPicPr>
            <a:picLocks noChangeAspect="1"/>
          </p:cNvPicPr>
          <p:nvPr/>
        </p:nvPicPr>
        <p:blipFill>
          <a:blip r:embed="rId4"/>
          <a:stretch>
            <a:fillRect/>
          </a:stretch>
        </p:blipFill>
        <p:spPr>
          <a:xfrm>
            <a:off x="7072767" y="4045610"/>
            <a:ext cx="7251437" cy="3403282"/>
          </a:xfrm>
          <a:prstGeom prst="rect">
            <a:avLst/>
          </a:prstGeom>
        </p:spPr>
      </p:pic>
    </p:spTree>
    <p:extLst>
      <p:ext uri="{BB962C8B-B14F-4D97-AF65-F5344CB8AC3E}">
        <p14:creationId xmlns:p14="http://schemas.microsoft.com/office/powerpoint/2010/main" val="204244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E571F4C-5520-4303-BE3A-12BE2BE0DB15}"/>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026778B0-BF94-400F-B7A5-B618D52D3C48}"/>
              </a:ext>
            </a:extLst>
          </p:cNvPr>
          <p:cNvSpPr/>
          <p:nvPr/>
        </p:nvSpPr>
        <p:spPr>
          <a:xfrm>
            <a:off x="660796" y="189547"/>
            <a:ext cx="7381875" cy="978932"/>
          </a:xfrm>
          <a:prstGeom prst="rect">
            <a:avLst/>
          </a:prstGeom>
          <a:noFill/>
          <a:ln/>
        </p:spPr>
        <p:txBody>
          <a:bodyPr wrap="square" lIns="0" tIns="0" rIns="0" bIns="0" rtlCol="0" anchor="t"/>
          <a:lstStyle/>
          <a:p>
            <a:pPr marL="0" indent="0" algn="l">
              <a:lnSpc>
                <a:spcPts val="3850"/>
              </a:lnSpc>
              <a:buNone/>
            </a:pPr>
            <a:r>
              <a:rPr lang="en-US" sz="3500" b="1" dirty="0">
                <a:solidFill>
                  <a:srgbClr val="FFE14D"/>
                </a:solidFill>
                <a:latin typeface="Comfortaa Bold" pitchFamily="34" charset="0"/>
                <a:ea typeface="Comfortaa Bold" pitchFamily="34" charset="-122"/>
              </a:rPr>
              <a:t>3. Outbreak Early-Warning Platform: HealthMap</a:t>
            </a:r>
          </a:p>
          <a:p>
            <a:pPr>
              <a:lnSpc>
                <a:spcPts val="3850"/>
              </a:lnSpc>
            </a:pPr>
            <a:r>
              <a:rPr lang="en-US" sz="2400" dirty="0">
                <a:solidFill>
                  <a:srgbClr val="00B0F0"/>
                </a:solidFill>
              </a:rPr>
              <a:t>https://www.healthmap.org/en/</a:t>
            </a:r>
          </a:p>
        </p:txBody>
      </p:sp>
      <p:sp>
        <p:nvSpPr>
          <p:cNvPr id="4" name="Text 1">
            <a:extLst>
              <a:ext uri="{FF2B5EF4-FFF2-40B4-BE49-F238E27FC236}">
                <a16:creationId xmlns:a16="http://schemas.microsoft.com/office/drawing/2014/main" id="{2D87575E-8745-41AA-9702-34F51AF2573E}"/>
              </a:ext>
            </a:extLst>
          </p:cNvPr>
          <p:cNvSpPr/>
          <p:nvPr/>
        </p:nvSpPr>
        <p:spPr>
          <a:xfrm>
            <a:off x="881063" y="1905595"/>
            <a:ext cx="7381875" cy="704850"/>
          </a:xfrm>
          <a:prstGeom prst="rect">
            <a:avLst/>
          </a:prstGeom>
          <a:noFill/>
          <a:ln/>
        </p:spPr>
        <p:txBody>
          <a:bodyPr wrap="square" lIns="0" tIns="0" rIns="0" bIns="0" rtlCol="0" anchor="t"/>
          <a:lstStyle/>
          <a:p>
            <a:pPr marL="0" indent="0" algn="l">
              <a:lnSpc>
                <a:spcPts val="2750"/>
              </a:lnSpc>
              <a:buNone/>
            </a:pPr>
            <a:r>
              <a:rPr lang="en-US" sz="1700" dirty="0">
                <a:solidFill>
                  <a:schemeClr val="bg1"/>
                </a:solidFill>
                <a:latin typeface="Raleway Medium" pitchFamily="34" charset="0"/>
                <a:ea typeface="Raleway Medium" pitchFamily="34" charset="-122"/>
                <a:cs typeface="Raleway Medium" pitchFamily="34" charset="-120"/>
              </a:rPr>
              <a:t>Task: Select a current outbreak and analyze how predictive analytics could enhance early detection and response.</a:t>
            </a:r>
            <a:endParaRPr lang="en-US" sz="1700" dirty="0">
              <a:solidFill>
                <a:schemeClr val="bg1"/>
              </a:solidFill>
            </a:endParaRPr>
          </a:p>
        </p:txBody>
      </p:sp>
      <p:sp>
        <p:nvSpPr>
          <p:cNvPr id="5" name="Shape 2">
            <a:extLst>
              <a:ext uri="{FF2B5EF4-FFF2-40B4-BE49-F238E27FC236}">
                <a16:creationId xmlns:a16="http://schemas.microsoft.com/office/drawing/2014/main" id="{425A4FC2-097F-4A49-9067-B9815C3AAF47}"/>
              </a:ext>
            </a:extLst>
          </p:cNvPr>
          <p:cNvSpPr/>
          <p:nvPr/>
        </p:nvSpPr>
        <p:spPr>
          <a:xfrm>
            <a:off x="881063" y="2858214"/>
            <a:ext cx="3580805" cy="1583531"/>
          </a:xfrm>
          <a:prstGeom prst="roundRect">
            <a:avLst>
              <a:gd name="adj" fmla="val 20867"/>
            </a:avLst>
          </a:prstGeom>
          <a:solidFill>
            <a:srgbClr val="46464A"/>
          </a:solidFill>
          <a:ln/>
        </p:spPr>
      </p:sp>
      <p:sp>
        <p:nvSpPr>
          <p:cNvPr id="6" name="Text 3">
            <a:extLst>
              <a:ext uri="{FF2B5EF4-FFF2-40B4-BE49-F238E27FC236}">
                <a16:creationId xmlns:a16="http://schemas.microsoft.com/office/drawing/2014/main" id="{4D4F5C4F-0059-41D6-83AB-854674237EBD}"/>
              </a:ext>
            </a:extLst>
          </p:cNvPr>
          <p:cNvSpPr/>
          <p:nvPr/>
        </p:nvSpPr>
        <p:spPr>
          <a:xfrm>
            <a:off x="1101328" y="3078480"/>
            <a:ext cx="2447687" cy="305991"/>
          </a:xfrm>
          <a:prstGeom prst="rect">
            <a:avLst/>
          </a:prstGeom>
          <a:noFill/>
          <a:ln/>
        </p:spPr>
        <p:txBody>
          <a:bodyPr wrap="none" lIns="0" tIns="0" rIns="0" bIns="0" rtlCol="0" anchor="t"/>
          <a:lstStyle/>
          <a:p>
            <a:pPr marL="0" indent="0" algn="l">
              <a:lnSpc>
                <a:spcPts val="2400"/>
              </a:lnSpc>
              <a:buNone/>
            </a:pPr>
            <a:r>
              <a:rPr lang="en-US" sz="1900" b="1" dirty="0">
                <a:solidFill>
                  <a:srgbClr val="FFFF00"/>
                </a:solidFill>
                <a:latin typeface="Comfortaa Bold" pitchFamily="34" charset="0"/>
                <a:ea typeface="Comfortaa Bold" pitchFamily="34" charset="-122"/>
                <a:cs typeface="Comfortaa Bold" pitchFamily="34" charset="-120"/>
              </a:rPr>
              <a:t>Outbreak</a:t>
            </a:r>
            <a:endParaRPr lang="en-US" sz="1900" dirty="0">
              <a:solidFill>
                <a:srgbClr val="FFFF00"/>
              </a:solidFill>
            </a:endParaRPr>
          </a:p>
        </p:txBody>
      </p:sp>
      <p:sp>
        <p:nvSpPr>
          <p:cNvPr id="7" name="Text 4">
            <a:extLst>
              <a:ext uri="{FF2B5EF4-FFF2-40B4-BE49-F238E27FC236}">
                <a16:creationId xmlns:a16="http://schemas.microsoft.com/office/drawing/2014/main" id="{D8D63088-80DB-4014-BBBF-D8FA61FD3AFA}"/>
              </a:ext>
            </a:extLst>
          </p:cNvPr>
          <p:cNvSpPr/>
          <p:nvPr/>
        </p:nvSpPr>
        <p:spPr>
          <a:xfrm>
            <a:off x="1101328" y="3516630"/>
            <a:ext cx="3140273" cy="70485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Raleway Medium" pitchFamily="34" charset="0"/>
                <a:ea typeface="Raleway Medium" pitchFamily="34" charset="-122"/>
                <a:cs typeface="Raleway Medium" pitchFamily="34" charset="-120"/>
              </a:rPr>
              <a:t>Example: Dengue in Southeast Asia</a:t>
            </a:r>
            <a:endParaRPr lang="en-US" sz="1700" dirty="0"/>
          </a:p>
        </p:txBody>
      </p:sp>
      <p:sp>
        <p:nvSpPr>
          <p:cNvPr id="8" name="Shape 5">
            <a:extLst>
              <a:ext uri="{FF2B5EF4-FFF2-40B4-BE49-F238E27FC236}">
                <a16:creationId xmlns:a16="http://schemas.microsoft.com/office/drawing/2014/main" id="{AD66FF88-478C-4CB1-AC17-E12C4884659E}"/>
              </a:ext>
            </a:extLst>
          </p:cNvPr>
          <p:cNvSpPr/>
          <p:nvPr/>
        </p:nvSpPr>
        <p:spPr>
          <a:xfrm>
            <a:off x="4682133" y="2858214"/>
            <a:ext cx="3580805" cy="1583531"/>
          </a:xfrm>
          <a:prstGeom prst="roundRect">
            <a:avLst>
              <a:gd name="adj" fmla="val 20867"/>
            </a:avLst>
          </a:prstGeom>
          <a:solidFill>
            <a:srgbClr val="46464A"/>
          </a:solidFill>
          <a:ln/>
        </p:spPr>
      </p:sp>
      <p:sp>
        <p:nvSpPr>
          <p:cNvPr id="9" name="Text 6">
            <a:extLst>
              <a:ext uri="{FF2B5EF4-FFF2-40B4-BE49-F238E27FC236}">
                <a16:creationId xmlns:a16="http://schemas.microsoft.com/office/drawing/2014/main" id="{9EFE7F39-8ADD-40A1-8A21-7497E15ED3A1}"/>
              </a:ext>
            </a:extLst>
          </p:cNvPr>
          <p:cNvSpPr/>
          <p:nvPr/>
        </p:nvSpPr>
        <p:spPr>
          <a:xfrm>
            <a:off x="4902398" y="3078480"/>
            <a:ext cx="2463403" cy="305991"/>
          </a:xfrm>
          <a:prstGeom prst="rect">
            <a:avLst/>
          </a:prstGeom>
          <a:noFill/>
          <a:ln/>
        </p:spPr>
        <p:txBody>
          <a:bodyPr wrap="none" lIns="0" tIns="0" rIns="0" bIns="0" rtlCol="0" anchor="t"/>
          <a:lstStyle/>
          <a:p>
            <a:pPr marL="0" indent="0" algn="l">
              <a:lnSpc>
                <a:spcPts val="2400"/>
              </a:lnSpc>
              <a:buNone/>
            </a:pPr>
            <a:r>
              <a:rPr lang="en-US" sz="1900" b="1" dirty="0">
                <a:solidFill>
                  <a:srgbClr val="FFFF00"/>
                </a:solidFill>
                <a:latin typeface="Comfortaa Bold" pitchFamily="34" charset="0"/>
                <a:ea typeface="Comfortaa Bold" pitchFamily="34" charset="-122"/>
                <a:cs typeface="Comfortaa Bold" pitchFamily="34" charset="-120"/>
              </a:rPr>
              <a:t>Data Sources Used</a:t>
            </a:r>
            <a:endParaRPr lang="en-US" sz="1900" dirty="0">
              <a:solidFill>
                <a:srgbClr val="FFFF00"/>
              </a:solidFill>
            </a:endParaRPr>
          </a:p>
        </p:txBody>
      </p:sp>
      <p:sp>
        <p:nvSpPr>
          <p:cNvPr id="10" name="Text 7">
            <a:extLst>
              <a:ext uri="{FF2B5EF4-FFF2-40B4-BE49-F238E27FC236}">
                <a16:creationId xmlns:a16="http://schemas.microsoft.com/office/drawing/2014/main" id="{5DE42B4A-04B2-4DA3-AAA5-D5C1CD8A6915}"/>
              </a:ext>
            </a:extLst>
          </p:cNvPr>
          <p:cNvSpPr/>
          <p:nvPr/>
        </p:nvSpPr>
        <p:spPr>
          <a:xfrm>
            <a:off x="4902398" y="3516630"/>
            <a:ext cx="3140273" cy="70485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Raleway Medium" pitchFamily="34" charset="0"/>
                <a:ea typeface="Raleway Medium" pitchFamily="34" charset="-122"/>
                <a:cs typeface="Raleway Medium" pitchFamily="34" charset="-120"/>
              </a:rPr>
              <a:t>Example: News reports, official health alerts</a:t>
            </a:r>
            <a:endParaRPr lang="en-US" sz="1700" dirty="0"/>
          </a:p>
        </p:txBody>
      </p:sp>
      <p:sp>
        <p:nvSpPr>
          <p:cNvPr id="11" name="Shape 8">
            <a:extLst>
              <a:ext uri="{FF2B5EF4-FFF2-40B4-BE49-F238E27FC236}">
                <a16:creationId xmlns:a16="http://schemas.microsoft.com/office/drawing/2014/main" id="{9B5EBE14-4184-4DB2-B399-A56BCBFAFAC7}"/>
              </a:ext>
            </a:extLst>
          </p:cNvPr>
          <p:cNvSpPr/>
          <p:nvPr/>
        </p:nvSpPr>
        <p:spPr>
          <a:xfrm>
            <a:off x="881063" y="4662011"/>
            <a:ext cx="7381875" cy="1583531"/>
          </a:xfrm>
          <a:prstGeom prst="roundRect">
            <a:avLst>
              <a:gd name="adj" fmla="val 20867"/>
            </a:avLst>
          </a:prstGeom>
          <a:solidFill>
            <a:srgbClr val="46464A"/>
          </a:solidFill>
          <a:ln/>
        </p:spPr>
      </p:sp>
      <p:sp>
        <p:nvSpPr>
          <p:cNvPr id="12" name="Text 9">
            <a:extLst>
              <a:ext uri="{FF2B5EF4-FFF2-40B4-BE49-F238E27FC236}">
                <a16:creationId xmlns:a16="http://schemas.microsoft.com/office/drawing/2014/main" id="{9DBA6FEC-B6D9-4C63-8282-DF31176DD43C}"/>
              </a:ext>
            </a:extLst>
          </p:cNvPr>
          <p:cNvSpPr/>
          <p:nvPr/>
        </p:nvSpPr>
        <p:spPr>
          <a:xfrm>
            <a:off x="1101328" y="4882277"/>
            <a:ext cx="4038838" cy="305991"/>
          </a:xfrm>
          <a:prstGeom prst="rect">
            <a:avLst/>
          </a:prstGeom>
          <a:noFill/>
          <a:ln/>
        </p:spPr>
        <p:txBody>
          <a:bodyPr wrap="none" lIns="0" tIns="0" rIns="0" bIns="0" rtlCol="0" anchor="t"/>
          <a:lstStyle/>
          <a:p>
            <a:pPr marL="0" indent="0" algn="l">
              <a:lnSpc>
                <a:spcPts val="2400"/>
              </a:lnSpc>
              <a:buNone/>
            </a:pPr>
            <a:r>
              <a:rPr lang="en-US" sz="1900" b="1" dirty="0">
                <a:solidFill>
                  <a:srgbClr val="FFFF00"/>
                </a:solidFill>
                <a:latin typeface="Comfortaa Bold" pitchFamily="34" charset="0"/>
                <a:ea typeface="Comfortaa Bold" pitchFamily="34" charset="-122"/>
                <a:cs typeface="Comfortaa Bold" pitchFamily="34" charset="-120"/>
              </a:rPr>
              <a:t>Predictive Analytics Application</a:t>
            </a:r>
            <a:endParaRPr lang="en-US" sz="1900" dirty="0">
              <a:solidFill>
                <a:srgbClr val="FFFF00"/>
              </a:solidFill>
            </a:endParaRPr>
          </a:p>
        </p:txBody>
      </p:sp>
      <p:sp>
        <p:nvSpPr>
          <p:cNvPr id="13" name="Text 10">
            <a:extLst>
              <a:ext uri="{FF2B5EF4-FFF2-40B4-BE49-F238E27FC236}">
                <a16:creationId xmlns:a16="http://schemas.microsoft.com/office/drawing/2014/main" id="{83684DE2-8944-4EC1-82FA-B3A581E281F1}"/>
              </a:ext>
            </a:extLst>
          </p:cNvPr>
          <p:cNvSpPr/>
          <p:nvPr/>
        </p:nvSpPr>
        <p:spPr>
          <a:xfrm>
            <a:off x="1101328" y="5320427"/>
            <a:ext cx="6941344" cy="70485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Raleway Medium" pitchFamily="34" charset="0"/>
                <a:ea typeface="Raleway Medium" pitchFamily="34" charset="-122"/>
                <a:cs typeface="Raleway Medium" pitchFamily="34" charset="-120"/>
              </a:rPr>
              <a:t>Example: Model mosquito population growth to predict future hotspots</a:t>
            </a:r>
            <a:endParaRPr lang="en-US" sz="1700" dirty="0"/>
          </a:p>
        </p:txBody>
      </p:sp>
      <p:sp>
        <p:nvSpPr>
          <p:cNvPr id="14" name="Text 11">
            <a:extLst>
              <a:ext uri="{FF2B5EF4-FFF2-40B4-BE49-F238E27FC236}">
                <a16:creationId xmlns:a16="http://schemas.microsoft.com/office/drawing/2014/main" id="{1FEF748E-D3AA-4F49-B9B8-610A632C1A0D}"/>
              </a:ext>
            </a:extLst>
          </p:cNvPr>
          <p:cNvSpPr/>
          <p:nvPr/>
        </p:nvSpPr>
        <p:spPr>
          <a:xfrm>
            <a:off x="881063" y="6493312"/>
            <a:ext cx="7381875" cy="1057275"/>
          </a:xfrm>
          <a:prstGeom prst="rect">
            <a:avLst/>
          </a:prstGeom>
          <a:noFill/>
          <a:ln/>
        </p:spPr>
        <p:txBody>
          <a:bodyPr wrap="square" lIns="0" tIns="0" rIns="0" bIns="0" rtlCol="0" anchor="t"/>
          <a:lstStyle/>
          <a:p>
            <a:pPr marL="0" indent="0" algn="l">
              <a:lnSpc>
                <a:spcPts val="2750"/>
              </a:lnSpc>
              <a:buNone/>
            </a:pPr>
            <a:r>
              <a:rPr lang="en-US" sz="1700" b="1" dirty="0">
                <a:solidFill>
                  <a:schemeClr val="bg1"/>
                </a:solidFill>
                <a:latin typeface="Raleway Medium" pitchFamily="34" charset="0"/>
                <a:ea typeface="Raleway Medium" pitchFamily="34" charset="-122"/>
                <a:cs typeface="Raleway Medium" pitchFamily="34" charset="-120"/>
              </a:rPr>
              <a:t>Use the HealthMap platform to explore current disease outbreaks. Consider how combining multiple data sources with predictive analytics could improve early warning systems and public health responses.</a:t>
            </a:r>
            <a:endParaRPr lang="en-US" sz="1700" b="1" dirty="0">
              <a:solidFill>
                <a:schemeClr val="bg1"/>
              </a:solidFill>
            </a:endParaRPr>
          </a:p>
        </p:txBody>
      </p:sp>
    </p:spTree>
    <p:extLst>
      <p:ext uri="{BB962C8B-B14F-4D97-AF65-F5344CB8AC3E}">
        <p14:creationId xmlns:p14="http://schemas.microsoft.com/office/powerpoint/2010/main" val="1604449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7A31C3-11F4-4073-9E6C-56C8AF810001}"/>
              </a:ext>
            </a:extLst>
          </p:cNvPr>
          <p:cNvPicPr>
            <a:picLocks noChangeAspect="1"/>
          </p:cNvPicPr>
          <p:nvPr/>
        </p:nvPicPr>
        <p:blipFill>
          <a:blip r:embed="rId2"/>
          <a:stretch>
            <a:fillRect/>
          </a:stretch>
        </p:blipFill>
        <p:spPr>
          <a:xfrm>
            <a:off x="1851581" y="280007"/>
            <a:ext cx="11449750" cy="7669585"/>
          </a:xfrm>
          <a:prstGeom prst="rect">
            <a:avLst/>
          </a:prstGeom>
        </p:spPr>
      </p:pic>
    </p:spTree>
    <p:extLst>
      <p:ext uri="{BB962C8B-B14F-4D97-AF65-F5344CB8AC3E}">
        <p14:creationId xmlns:p14="http://schemas.microsoft.com/office/powerpoint/2010/main" val="3505334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81063" y="1344930"/>
            <a:ext cx="10313075" cy="611981"/>
          </a:xfrm>
          <a:prstGeom prst="rect">
            <a:avLst/>
          </a:prstGeom>
          <a:noFill/>
          <a:ln/>
        </p:spPr>
        <p:txBody>
          <a:bodyPr wrap="none" lIns="0" tIns="0" rIns="0" bIns="0" rtlCol="0" anchor="t"/>
          <a:lstStyle/>
          <a:p>
            <a:pPr marL="0" indent="0" algn="l">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The Power of Prediction in Urban Health</a:t>
            </a:r>
            <a:endParaRPr lang="en-US" sz="3850" dirty="0"/>
          </a:p>
        </p:txBody>
      </p:sp>
      <p:sp>
        <p:nvSpPr>
          <p:cNvPr id="3" name="Text 1"/>
          <p:cNvSpPr/>
          <p:nvPr/>
        </p:nvSpPr>
        <p:spPr>
          <a:xfrm>
            <a:off x="881063" y="2397442"/>
            <a:ext cx="12868275"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Predictive analytics represents a paradigm shift from reactive to proactive public health management. Cities generate vast amounts of health-related data daily—from emergency room visits and disease surveillance to environmental monitoring and social determinants indicators.</a:t>
            </a:r>
            <a:endParaRPr lang="en-US" sz="1700" dirty="0"/>
          </a:p>
        </p:txBody>
      </p:sp>
      <p:sp>
        <p:nvSpPr>
          <p:cNvPr id="4" name="Text 2"/>
          <p:cNvSpPr/>
          <p:nvPr/>
        </p:nvSpPr>
        <p:spPr>
          <a:xfrm>
            <a:off x="881063" y="3702487"/>
            <a:ext cx="12868275"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By analyzing patterns in this data, public health officials can forecast disease outbreaks, predict resource needs, and identify at-risk populations before crises emerge. This approach transforms traditional epidemiology into a forward-looking discipline that saves lives and optimizes limited public health resources.</a:t>
            </a:r>
            <a:endParaRPr lang="en-US" sz="1700" dirty="0"/>
          </a:p>
        </p:txBody>
      </p:sp>
      <p:sp>
        <p:nvSpPr>
          <p:cNvPr id="5" name="Shape 3"/>
          <p:cNvSpPr/>
          <p:nvPr/>
        </p:nvSpPr>
        <p:spPr>
          <a:xfrm>
            <a:off x="881063" y="5007531"/>
            <a:ext cx="495657" cy="495657"/>
          </a:xfrm>
          <a:prstGeom prst="roundRect">
            <a:avLst>
              <a:gd name="adj" fmla="val 66668"/>
            </a:avLst>
          </a:prstGeom>
          <a:solidFill>
            <a:srgbClr val="46464A"/>
          </a:solidFill>
          <a:ln/>
        </p:spPr>
      </p:sp>
      <p:sp>
        <p:nvSpPr>
          <p:cNvPr id="6" name="Text 4"/>
          <p:cNvSpPr/>
          <p:nvPr/>
        </p:nvSpPr>
        <p:spPr>
          <a:xfrm>
            <a:off x="1596985" y="5083254"/>
            <a:ext cx="3389948" cy="611981"/>
          </a:xfrm>
          <a:prstGeom prst="rect">
            <a:avLst/>
          </a:prstGeom>
          <a:noFill/>
          <a:ln/>
        </p:spPr>
        <p:txBody>
          <a:bodyPr wrap="squar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From Reactive to Proactive</a:t>
            </a:r>
            <a:endParaRPr lang="en-US" sz="1900" dirty="0"/>
          </a:p>
        </p:txBody>
      </p:sp>
      <p:sp>
        <p:nvSpPr>
          <p:cNvPr id="7" name="Text 5"/>
          <p:cNvSpPr/>
          <p:nvPr/>
        </p:nvSpPr>
        <p:spPr>
          <a:xfrm>
            <a:off x="1596985" y="5827395"/>
            <a:ext cx="3389948"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Moving beyond crisis response to prevention and early intervention strategies</a:t>
            </a:r>
            <a:endParaRPr lang="en-US" sz="1700" dirty="0"/>
          </a:p>
        </p:txBody>
      </p:sp>
      <p:sp>
        <p:nvSpPr>
          <p:cNvPr id="8" name="Shape 6"/>
          <p:cNvSpPr/>
          <p:nvPr/>
        </p:nvSpPr>
        <p:spPr>
          <a:xfrm>
            <a:off x="5262205" y="5007531"/>
            <a:ext cx="495657" cy="495657"/>
          </a:xfrm>
          <a:prstGeom prst="roundRect">
            <a:avLst>
              <a:gd name="adj" fmla="val 66668"/>
            </a:avLst>
          </a:prstGeom>
          <a:solidFill>
            <a:srgbClr val="46464A"/>
          </a:solidFill>
          <a:ln/>
        </p:spPr>
      </p:sp>
      <p:sp>
        <p:nvSpPr>
          <p:cNvPr id="9" name="Text 7"/>
          <p:cNvSpPr/>
          <p:nvPr/>
        </p:nvSpPr>
        <p:spPr>
          <a:xfrm>
            <a:off x="5978128" y="5083254"/>
            <a:ext cx="2920484" cy="305991"/>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Resource Optimization</a:t>
            </a:r>
            <a:endParaRPr lang="en-US" sz="1900" dirty="0"/>
          </a:p>
        </p:txBody>
      </p:sp>
      <p:sp>
        <p:nvSpPr>
          <p:cNvPr id="10" name="Text 8"/>
          <p:cNvSpPr/>
          <p:nvPr/>
        </p:nvSpPr>
        <p:spPr>
          <a:xfrm>
            <a:off x="5978128" y="5521404"/>
            <a:ext cx="3389948"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Allocating staff, supplies, and funding where they'll have maximum impact</a:t>
            </a:r>
            <a:endParaRPr lang="en-US" sz="1700" dirty="0"/>
          </a:p>
        </p:txBody>
      </p:sp>
      <p:sp>
        <p:nvSpPr>
          <p:cNvPr id="11" name="Shape 9"/>
          <p:cNvSpPr/>
          <p:nvPr/>
        </p:nvSpPr>
        <p:spPr>
          <a:xfrm>
            <a:off x="9643348" y="5007531"/>
            <a:ext cx="495657" cy="495657"/>
          </a:xfrm>
          <a:prstGeom prst="roundRect">
            <a:avLst>
              <a:gd name="adj" fmla="val 66668"/>
            </a:avLst>
          </a:prstGeom>
          <a:solidFill>
            <a:srgbClr val="46464A"/>
          </a:solidFill>
          <a:ln/>
        </p:spPr>
      </p:sp>
      <p:sp>
        <p:nvSpPr>
          <p:cNvPr id="12" name="Text 10"/>
          <p:cNvSpPr/>
          <p:nvPr/>
        </p:nvSpPr>
        <p:spPr>
          <a:xfrm>
            <a:off x="10359271" y="5083254"/>
            <a:ext cx="3188613" cy="305991"/>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Equity-Focused Planning</a:t>
            </a:r>
            <a:endParaRPr lang="en-US" sz="1900" dirty="0"/>
          </a:p>
        </p:txBody>
      </p:sp>
      <p:sp>
        <p:nvSpPr>
          <p:cNvPr id="13" name="Text 11"/>
          <p:cNvSpPr/>
          <p:nvPr/>
        </p:nvSpPr>
        <p:spPr>
          <a:xfrm>
            <a:off x="10359271" y="5521404"/>
            <a:ext cx="3390067"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Identifying disparities and targeting interventions for vulnerable communities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8164" y="726638"/>
            <a:ext cx="7580471" cy="1085850"/>
          </a:xfrm>
          <a:prstGeom prst="rect">
            <a:avLst/>
          </a:prstGeom>
          <a:noFill/>
          <a:ln/>
        </p:spPr>
        <p:txBody>
          <a:bodyPr wrap="square" lIns="0" tIns="0" rIns="0" bIns="0" rtlCol="0" anchor="t"/>
          <a:lstStyle/>
          <a:p>
            <a:pPr marL="0" indent="0" algn="l">
              <a:lnSpc>
                <a:spcPts val="4250"/>
              </a:lnSpc>
              <a:buNone/>
            </a:pPr>
            <a:r>
              <a:rPr lang="en-US" sz="3400" b="1" dirty="0">
                <a:solidFill>
                  <a:srgbClr val="FFE14D"/>
                </a:solidFill>
                <a:latin typeface="Comfortaa Bold" pitchFamily="34" charset="0"/>
                <a:ea typeface="Comfortaa Bold" pitchFamily="34" charset="-122"/>
                <a:cs typeface="Comfortaa Bold" pitchFamily="34" charset="-120"/>
              </a:rPr>
              <a:t>Disease Forecasting: Seeing Tomorrow's Health Threats</a:t>
            </a:r>
            <a:endParaRPr lang="en-US" sz="3400" dirty="0"/>
          </a:p>
        </p:txBody>
      </p:sp>
      <p:sp>
        <p:nvSpPr>
          <p:cNvPr id="4" name="Text 1"/>
          <p:cNvSpPr/>
          <p:nvPr/>
        </p:nvSpPr>
        <p:spPr>
          <a:xfrm>
            <a:off x="6268164" y="2105620"/>
            <a:ext cx="7580471" cy="1251109"/>
          </a:xfrm>
          <a:prstGeom prst="rect">
            <a:avLst/>
          </a:prstGeom>
          <a:noFill/>
          <a:ln/>
        </p:spPr>
        <p:txBody>
          <a:bodyPr wrap="squar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Disease forecasting uses historical infection patterns, environmental factors, and population mobility data to predict when and where outbreaks might occur. Cities track influenza-like illness reports, syndromic surveillance data, and even social media mentions to detect early warning signals.</a:t>
            </a:r>
            <a:endParaRPr lang="en-US" sz="1500" dirty="0"/>
          </a:p>
        </p:txBody>
      </p:sp>
      <p:sp>
        <p:nvSpPr>
          <p:cNvPr id="5" name="Text 2"/>
          <p:cNvSpPr/>
          <p:nvPr/>
        </p:nvSpPr>
        <p:spPr>
          <a:xfrm>
            <a:off x="6268164" y="3752374"/>
            <a:ext cx="4357568" cy="2189440"/>
          </a:xfrm>
          <a:prstGeom prst="rect">
            <a:avLst/>
          </a:prstGeom>
          <a:noFill/>
          <a:ln/>
        </p:spPr>
        <p:txBody>
          <a:bodyPr wrap="squar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Advanced models incorporate weather patterns, population density, vaccination rates, and seasonal behaviors. For vector-borne diseases like West Nile virus, predictive models analyze temperature, rainfall, and breeding site conditions to forecast mosquito populations and infection risk weeks in advance.</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81063" y="1011436"/>
            <a:ext cx="12868275" cy="1223963"/>
          </a:xfrm>
          <a:prstGeom prst="rect">
            <a:avLst/>
          </a:prstGeom>
          <a:noFill/>
          <a:ln/>
        </p:spPr>
        <p:txBody>
          <a:bodyPr wrap="square" lIns="0" tIns="0" rIns="0" bIns="0" rtlCol="0" anchor="t"/>
          <a:lstStyle/>
          <a:p>
            <a:pPr marL="0" indent="0" algn="l">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Hospital Resource Planning: Right Care, Right Time</a:t>
            </a:r>
            <a:endParaRPr lang="en-US" sz="3850" dirty="0"/>
          </a:p>
        </p:txBody>
      </p:sp>
      <p:sp>
        <p:nvSpPr>
          <p:cNvPr id="3" name="Text 1"/>
          <p:cNvSpPr/>
          <p:nvPr/>
        </p:nvSpPr>
        <p:spPr>
          <a:xfrm>
            <a:off x="881063" y="2675930"/>
            <a:ext cx="12868275" cy="1057275"/>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Predictive models help hospitals anticipate patient volumes, staffing needs, and equipment requirements. These systems analyze admission patterns, seasonal trends, demographic shifts, and external factors like weather events or community health initiatives.</a:t>
            </a:r>
            <a:endParaRPr lang="en-US" sz="1700" dirty="0"/>
          </a:p>
        </p:txBody>
      </p:sp>
      <p:pic>
        <p:nvPicPr>
          <p:cNvPr id="4" name="Image 0" descr="preencoded.png"/>
          <p:cNvPicPr>
            <a:picLocks noChangeAspect="1"/>
          </p:cNvPicPr>
          <p:nvPr/>
        </p:nvPicPr>
        <p:blipFill>
          <a:blip r:embed="rId3"/>
          <a:stretch>
            <a:fillRect/>
          </a:stretch>
        </p:blipFill>
        <p:spPr>
          <a:xfrm>
            <a:off x="881063" y="3980974"/>
            <a:ext cx="550664" cy="550664"/>
          </a:xfrm>
          <a:prstGeom prst="rect">
            <a:avLst/>
          </a:prstGeom>
        </p:spPr>
      </p:pic>
      <p:sp>
        <p:nvSpPr>
          <p:cNvPr id="5" name="Text 2"/>
          <p:cNvSpPr/>
          <p:nvPr/>
        </p:nvSpPr>
        <p:spPr>
          <a:xfrm>
            <a:off x="1706999" y="4111704"/>
            <a:ext cx="3279934" cy="611981"/>
          </a:xfrm>
          <a:prstGeom prst="rect">
            <a:avLst/>
          </a:prstGeom>
          <a:noFill/>
          <a:ln/>
        </p:spPr>
        <p:txBody>
          <a:bodyPr wrap="squar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Bed Capacity Management</a:t>
            </a:r>
            <a:endParaRPr lang="en-US" sz="1900" dirty="0"/>
          </a:p>
        </p:txBody>
      </p:sp>
      <p:sp>
        <p:nvSpPr>
          <p:cNvPr id="6" name="Text 3"/>
          <p:cNvSpPr/>
          <p:nvPr/>
        </p:nvSpPr>
        <p:spPr>
          <a:xfrm>
            <a:off x="1706999" y="4855845"/>
            <a:ext cx="3279934" cy="1409700"/>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Predicting census fluctuations to optimize bed availability and reduce boarding times in emergency departments</a:t>
            </a:r>
            <a:endParaRPr lang="en-US" sz="1700" dirty="0"/>
          </a:p>
        </p:txBody>
      </p:sp>
      <p:pic>
        <p:nvPicPr>
          <p:cNvPr id="7" name="Image 1" descr="preencoded.png"/>
          <p:cNvPicPr>
            <a:picLocks noChangeAspect="1"/>
          </p:cNvPicPr>
          <p:nvPr/>
        </p:nvPicPr>
        <p:blipFill>
          <a:blip r:embed="rId4"/>
          <a:stretch>
            <a:fillRect/>
          </a:stretch>
        </p:blipFill>
        <p:spPr>
          <a:xfrm>
            <a:off x="5262205" y="3980974"/>
            <a:ext cx="550664" cy="550664"/>
          </a:xfrm>
          <a:prstGeom prst="rect">
            <a:avLst/>
          </a:prstGeom>
        </p:spPr>
      </p:pic>
      <p:sp>
        <p:nvSpPr>
          <p:cNvPr id="8" name="Text 4"/>
          <p:cNvSpPr/>
          <p:nvPr/>
        </p:nvSpPr>
        <p:spPr>
          <a:xfrm>
            <a:off x="6088142" y="4111704"/>
            <a:ext cx="2757964" cy="305991"/>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Staffing Optimization</a:t>
            </a:r>
            <a:endParaRPr lang="en-US" sz="1900" dirty="0"/>
          </a:p>
        </p:txBody>
      </p:sp>
      <p:sp>
        <p:nvSpPr>
          <p:cNvPr id="9" name="Text 5"/>
          <p:cNvSpPr/>
          <p:nvPr/>
        </p:nvSpPr>
        <p:spPr>
          <a:xfrm>
            <a:off x="6088142" y="4549854"/>
            <a:ext cx="3279934" cy="1409700"/>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Forecasting patient acuity and volume to ensure appropriate nurse-to-patient ratios and specialist coverage</a:t>
            </a:r>
            <a:endParaRPr lang="en-US" sz="1700" dirty="0"/>
          </a:p>
        </p:txBody>
      </p:sp>
      <p:pic>
        <p:nvPicPr>
          <p:cNvPr id="10" name="Image 2" descr="preencoded.png"/>
          <p:cNvPicPr>
            <a:picLocks noChangeAspect="1"/>
          </p:cNvPicPr>
          <p:nvPr/>
        </p:nvPicPr>
        <p:blipFill>
          <a:blip r:embed="rId5"/>
          <a:stretch>
            <a:fillRect/>
          </a:stretch>
        </p:blipFill>
        <p:spPr>
          <a:xfrm>
            <a:off x="9643348" y="3980974"/>
            <a:ext cx="550664" cy="550664"/>
          </a:xfrm>
          <a:prstGeom prst="rect">
            <a:avLst/>
          </a:prstGeom>
        </p:spPr>
      </p:pic>
      <p:sp>
        <p:nvSpPr>
          <p:cNvPr id="11" name="Text 6"/>
          <p:cNvSpPr/>
          <p:nvPr/>
        </p:nvSpPr>
        <p:spPr>
          <a:xfrm>
            <a:off x="10469285" y="4111704"/>
            <a:ext cx="2914293" cy="305991"/>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Supply Chain Planning</a:t>
            </a:r>
            <a:endParaRPr lang="en-US" sz="1900" dirty="0"/>
          </a:p>
        </p:txBody>
      </p:sp>
      <p:sp>
        <p:nvSpPr>
          <p:cNvPr id="12" name="Text 7"/>
          <p:cNvSpPr/>
          <p:nvPr/>
        </p:nvSpPr>
        <p:spPr>
          <a:xfrm>
            <a:off x="10469285" y="4549854"/>
            <a:ext cx="3280053" cy="1409700"/>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Anticipating medication and equipment needs to prevent shortages and reduce waste from overstocking</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05815" y="714970"/>
            <a:ext cx="7532370" cy="1119187"/>
          </a:xfrm>
          <a:prstGeom prst="rect">
            <a:avLst/>
          </a:prstGeom>
          <a:noFill/>
          <a:ln/>
        </p:spPr>
        <p:txBody>
          <a:bodyPr wrap="square" lIns="0" tIns="0" rIns="0" bIns="0" rtlCol="0" anchor="t"/>
          <a:lstStyle/>
          <a:p>
            <a:pPr marL="0" indent="0" algn="l">
              <a:lnSpc>
                <a:spcPts val="4400"/>
              </a:lnSpc>
              <a:buNone/>
            </a:pPr>
            <a:r>
              <a:rPr lang="en-US" sz="3500" b="1" dirty="0">
                <a:solidFill>
                  <a:srgbClr val="FFE14D"/>
                </a:solidFill>
                <a:latin typeface="Comfortaa Bold" pitchFamily="34" charset="0"/>
                <a:ea typeface="Comfortaa Bold" pitchFamily="34" charset="-122"/>
                <a:cs typeface="Comfortaa Bold" pitchFamily="34" charset="-120"/>
              </a:rPr>
              <a:t>Outbreak Prediction: Early Warning Systems</a:t>
            </a:r>
            <a:endParaRPr lang="en-US" sz="3500" dirty="0"/>
          </a:p>
        </p:txBody>
      </p:sp>
      <p:sp>
        <p:nvSpPr>
          <p:cNvPr id="4" name="Text 1"/>
          <p:cNvSpPr/>
          <p:nvPr/>
        </p:nvSpPr>
        <p:spPr>
          <a:xfrm>
            <a:off x="805815" y="2317552"/>
            <a:ext cx="3921562" cy="2578418"/>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Modern outbreak prediction combines traditional epidemiological surveillance with novel data sources. Cities monitor school absenteeism rates, pharmacy sales of over-the-counter medications, emergency department chief complaints, and even internet search trends to detect unusual patterns.</a:t>
            </a:r>
            <a:endParaRPr lang="en-US" sz="1550" dirty="0"/>
          </a:p>
        </p:txBody>
      </p:sp>
      <p:sp>
        <p:nvSpPr>
          <p:cNvPr id="5" name="Text 2"/>
          <p:cNvSpPr/>
          <p:nvPr/>
        </p:nvSpPr>
        <p:spPr>
          <a:xfrm>
            <a:off x="805815" y="5077182"/>
            <a:ext cx="3921562" cy="2256115"/>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Machine learning algorithms identify subtle signals that human analysts might miss, such as slight increases in respiratory complaints across multiple ZIP codes or unusual clustering of gastrointestinal symptoms near specific venues.</a:t>
            </a:r>
            <a:endParaRPr lang="en-US" sz="1550" dirty="0"/>
          </a:p>
        </p:txBody>
      </p:sp>
      <p:sp>
        <p:nvSpPr>
          <p:cNvPr id="6" name="Text 3"/>
          <p:cNvSpPr/>
          <p:nvPr/>
        </p:nvSpPr>
        <p:spPr>
          <a:xfrm>
            <a:off x="5226487" y="2337792"/>
            <a:ext cx="2951321" cy="279797"/>
          </a:xfrm>
          <a:prstGeom prst="rect">
            <a:avLst/>
          </a:prstGeom>
          <a:noFill/>
          <a:ln/>
        </p:spPr>
        <p:txBody>
          <a:bodyPr wrap="none" lIns="0" tIns="0" rIns="0" bIns="0" rtlCol="0" anchor="t"/>
          <a:lstStyle/>
          <a:p>
            <a:pPr marL="0" indent="0" algn="l">
              <a:lnSpc>
                <a:spcPts val="2200"/>
              </a:lnSpc>
              <a:buNone/>
            </a:pPr>
            <a:r>
              <a:rPr lang="en-US" sz="1750" b="1" dirty="0">
                <a:solidFill>
                  <a:srgbClr val="FFE14D"/>
                </a:solidFill>
                <a:latin typeface="Comfortaa Bold" pitchFamily="34" charset="0"/>
                <a:ea typeface="Comfortaa Bold" pitchFamily="34" charset="-122"/>
                <a:cs typeface="Comfortaa Bold" pitchFamily="34" charset="-120"/>
              </a:rPr>
              <a:t>Key Indicators Monitored</a:t>
            </a:r>
            <a:endParaRPr lang="en-US" sz="1750" dirty="0"/>
          </a:p>
        </p:txBody>
      </p:sp>
      <p:sp>
        <p:nvSpPr>
          <p:cNvPr id="7" name="Text 4"/>
          <p:cNvSpPr/>
          <p:nvPr/>
        </p:nvSpPr>
        <p:spPr>
          <a:xfrm>
            <a:off x="5226487" y="2819043"/>
            <a:ext cx="3119199" cy="32230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Syndromic surveillance data</a:t>
            </a:r>
            <a:endParaRPr lang="en-US" sz="1550" dirty="0"/>
          </a:p>
        </p:txBody>
      </p:sp>
      <p:sp>
        <p:nvSpPr>
          <p:cNvPr id="8" name="Text 5"/>
          <p:cNvSpPr/>
          <p:nvPr/>
        </p:nvSpPr>
        <p:spPr>
          <a:xfrm>
            <a:off x="5226487" y="3211830"/>
            <a:ext cx="3119199" cy="32230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Laboratory test results</a:t>
            </a:r>
            <a:endParaRPr lang="en-US" sz="1550" dirty="0"/>
          </a:p>
        </p:txBody>
      </p:sp>
      <p:sp>
        <p:nvSpPr>
          <p:cNvPr id="9" name="Text 6"/>
          <p:cNvSpPr/>
          <p:nvPr/>
        </p:nvSpPr>
        <p:spPr>
          <a:xfrm>
            <a:off x="5226487" y="3604617"/>
            <a:ext cx="3119199" cy="644604"/>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School and workplace absenteeism</a:t>
            </a:r>
            <a:endParaRPr lang="en-US" sz="1550" dirty="0"/>
          </a:p>
        </p:txBody>
      </p:sp>
      <p:sp>
        <p:nvSpPr>
          <p:cNvPr id="10" name="Text 7"/>
          <p:cNvSpPr/>
          <p:nvPr/>
        </p:nvSpPr>
        <p:spPr>
          <a:xfrm>
            <a:off x="5226487" y="4319707"/>
            <a:ext cx="3119199" cy="32230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Pharmacy sales patterns</a:t>
            </a:r>
            <a:endParaRPr lang="en-US" sz="1550" dirty="0"/>
          </a:p>
        </p:txBody>
      </p:sp>
      <p:sp>
        <p:nvSpPr>
          <p:cNvPr id="11" name="Text 8"/>
          <p:cNvSpPr/>
          <p:nvPr/>
        </p:nvSpPr>
        <p:spPr>
          <a:xfrm>
            <a:off x="5226487" y="4712494"/>
            <a:ext cx="3119199" cy="32230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Social media health mentions</a:t>
            </a:r>
            <a:endParaRPr lang="en-US" sz="1550" dirty="0"/>
          </a:p>
        </p:txBody>
      </p:sp>
      <p:sp>
        <p:nvSpPr>
          <p:cNvPr id="12" name="Text 9"/>
          <p:cNvSpPr/>
          <p:nvPr/>
        </p:nvSpPr>
        <p:spPr>
          <a:xfrm>
            <a:off x="5226487" y="5105281"/>
            <a:ext cx="3119199" cy="644604"/>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Environmental monitoring data</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235948" y="306706"/>
            <a:ext cx="14318252" cy="595788"/>
          </a:xfrm>
          <a:prstGeom prst="rect">
            <a:avLst/>
          </a:prstGeom>
          <a:noFill/>
          <a:ln/>
        </p:spPr>
        <p:txBody>
          <a:bodyPr wrap="none" lIns="0" tIns="0" rIns="0" bIns="0" rtlCol="0" anchor="t"/>
          <a:lstStyle/>
          <a:p>
            <a:pPr>
              <a:lnSpc>
                <a:spcPts val="4350"/>
              </a:lnSpc>
            </a:pPr>
            <a:r>
              <a:rPr lang="en-US" sz="4000" b="1" dirty="0">
                <a:solidFill>
                  <a:srgbClr val="FFE14D"/>
                </a:solidFill>
                <a:latin typeface="Comfortaa Bold" pitchFamily="34" charset="0"/>
                <a:ea typeface="Comfortaa Bold" pitchFamily="34" charset="-122"/>
                <a:cs typeface="Comfortaa Bold" pitchFamily="34" charset="-120"/>
              </a:rPr>
              <a:t>Case Study: COVID-19 Wave Predictions  </a:t>
            </a:r>
            <a:r>
              <a:rPr lang="en-US" sz="2400" b="1" dirty="0">
                <a:solidFill>
                  <a:srgbClr val="00B0F0"/>
                </a:solidFill>
                <a:latin typeface="Comfortaa Bold" pitchFamily="34" charset="0"/>
                <a:ea typeface="Comfortaa Bold" pitchFamily="34" charset="-122"/>
                <a:cs typeface="Comfortaa Bold" pitchFamily="34" charset="-120"/>
              </a:rPr>
              <a:t>https://www.google.com/covid19/mobility/</a:t>
            </a:r>
            <a:endParaRPr lang="en-US" sz="3600" dirty="0"/>
          </a:p>
        </p:txBody>
      </p:sp>
      <p:sp>
        <p:nvSpPr>
          <p:cNvPr id="3" name="Text 1"/>
          <p:cNvSpPr/>
          <p:nvPr/>
        </p:nvSpPr>
        <p:spPr>
          <a:xfrm>
            <a:off x="802005" y="1619012"/>
            <a:ext cx="13026390" cy="641509"/>
          </a:xfrm>
          <a:prstGeom prst="rect">
            <a:avLst/>
          </a:prstGeom>
          <a:noFill/>
          <a:ln/>
        </p:spPr>
        <p:txBody>
          <a:bodyPr wrap="square" lIns="0" tIns="0" rIns="0" bIns="0" rtlCol="0" anchor="t"/>
          <a:lstStyle/>
          <a:p>
            <a:pPr marL="0" indent="0" algn="l">
              <a:lnSpc>
                <a:spcPts val="2500"/>
              </a:lnSpc>
              <a:buNone/>
            </a:pPr>
            <a:r>
              <a:rPr lang="en-US" sz="1600" dirty="0">
                <a:solidFill>
                  <a:srgbClr val="D7D4CC"/>
                </a:solidFill>
                <a:latin typeface="Raleway Medium" pitchFamily="34" charset="0"/>
                <a:ea typeface="Raleway Medium" pitchFamily="34" charset="-122"/>
                <a:cs typeface="Raleway Medium" pitchFamily="34" charset="-120"/>
              </a:rPr>
              <a:t>During the pandemic, predictive models became critical tools for hospital preparedness. Seattle's health system developed models that integrated mobility data, testing positivity rates, and hospitalization trends to forecast COVID-19 surges with remarkable accuracy.</a:t>
            </a:r>
            <a:endParaRPr lang="en-US" sz="1600" dirty="0"/>
          </a:p>
        </p:txBody>
      </p:sp>
      <p:sp>
        <p:nvSpPr>
          <p:cNvPr id="4" name="Shape 2"/>
          <p:cNvSpPr/>
          <p:nvPr/>
        </p:nvSpPr>
        <p:spPr>
          <a:xfrm>
            <a:off x="802005" y="4328160"/>
            <a:ext cx="13026390" cy="22860"/>
          </a:xfrm>
          <a:prstGeom prst="roundRect">
            <a:avLst>
              <a:gd name="adj" fmla="val 1315780"/>
            </a:avLst>
          </a:prstGeom>
          <a:solidFill>
            <a:srgbClr val="5F5F63"/>
          </a:solidFill>
          <a:ln/>
        </p:spPr>
      </p:sp>
      <p:sp>
        <p:nvSpPr>
          <p:cNvPr id="5" name="Shape 3"/>
          <p:cNvSpPr/>
          <p:nvPr/>
        </p:nvSpPr>
        <p:spPr>
          <a:xfrm>
            <a:off x="3984308" y="3726716"/>
            <a:ext cx="22860" cy="601504"/>
          </a:xfrm>
          <a:prstGeom prst="roundRect">
            <a:avLst>
              <a:gd name="adj" fmla="val 1315780"/>
            </a:avLst>
          </a:prstGeom>
          <a:solidFill>
            <a:srgbClr val="5F5F63"/>
          </a:solidFill>
          <a:ln/>
        </p:spPr>
      </p:sp>
      <p:sp>
        <p:nvSpPr>
          <p:cNvPr id="6" name="Shape 4"/>
          <p:cNvSpPr/>
          <p:nvPr/>
        </p:nvSpPr>
        <p:spPr>
          <a:xfrm>
            <a:off x="3770233" y="4102596"/>
            <a:ext cx="451128" cy="451128"/>
          </a:xfrm>
          <a:prstGeom prst="roundRect">
            <a:avLst>
              <a:gd name="adj" fmla="val 66674"/>
            </a:avLst>
          </a:prstGeom>
          <a:solidFill>
            <a:srgbClr val="46464A"/>
          </a:solidFill>
          <a:ln/>
        </p:spPr>
      </p:sp>
      <p:sp>
        <p:nvSpPr>
          <p:cNvPr id="7" name="Text 5"/>
          <p:cNvSpPr/>
          <p:nvPr/>
        </p:nvSpPr>
        <p:spPr>
          <a:xfrm>
            <a:off x="3862090" y="4160996"/>
            <a:ext cx="267295" cy="334208"/>
          </a:xfrm>
          <a:prstGeom prst="rect">
            <a:avLst/>
          </a:prstGeom>
          <a:noFill/>
          <a:ln/>
        </p:spPr>
        <p:txBody>
          <a:bodyPr wrap="none" lIns="0" tIns="0" rIns="0" bIns="0" rtlCol="0" anchor="t"/>
          <a:lstStyle/>
          <a:p>
            <a:pPr marL="0" indent="0" algn="ctr">
              <a:lnSpc>
                <a:spcPts val="2100"/>
              </a:lnSpc>
              <a:buNone/>
            </a:pPr>
            <a:r>
              <a:rPr lang="en-US" sz="2400" b="1" dirty="0">
                <a:solidFill>
                  <a:srgbClr val="D7D4CC"/>
                </a:solidFill>
                <a:latin typeface="Comfortaa Bold" pitchFamily="34" charset="0"/>
                <a:ea typeface="Comfortaa Bold" pitchFamily="34" charset="-122"/>
                <a:cs typeface="Comfortaa Bold" pitchFamily="34" charset="-120"/>
              </a:rPr>
              <a:t>1</a:t>
            </a:r>
            <a:endParaRPr lang="en-US" sz="2400" dirty="0"/>
          </a:p>
        </p:txBody>
      </p:sp>
      <p:sp>
        <p:nvSpPr>
          <p:cNvPr id="8" name="Text 6"/>
          <p:cNvSpPr/>
          <p:nvPr/>
        </p:nvSpPr>
        <p:spPr>
          <a:xfrm>
            <a:off x="2881908" y="2486025"/>
            <a:ext cx="2228017" cy="278368"/>
          </a:xfrm>
          <a:prstGeom prst="rect">
            <a:avLst/>
          </a:prstGeom>
          <a:noFill/>
          <a:ln/>
        </p:spPr>
        <p:txBody>
          <a:bodyPr wrap="none" lIns="0" tIns="0" rIns="0" bIns="0" rtlCol="0" anchor="t"/>
          <a:lstStyle/>
          <a:p>
            <a:pPr marL="0" indent="0" algn="ctr">
              <a:lnSpc>
                <a:spcPts val="2150"/>
              </a:lnSpc>
              <a:buNone/>
            </a:pPr>
            <a:r>
              <a:rPr lang="en-US" b="1" dirty="0">
                <a:solidFill>
                  <a:srgbClr val="D7D4CC"/>
                </a:solidFill>
                <a:latin typeface="Comfortaa Bold" pitchFamily="34" charset="0"/>
                <a:ea typeface="Comfortaa Bold" pitchFamily="34" charset="-122"/>
                <a:cs typeface="Comfortaa Bold" pitchFamily="34" charset="-120"/>
              </a:rPr>
              <a:t>Data Integration</a:t>
            </a:r>
            <a:endParaRPr lang="en-US" dirty="0"/>
          </a:p>
        </p:txBody>
      </p:sp>
      <p:sp>
        <p:nvSpPr>
          <p:cNvPr id="9" name="Text 7"/>
          <p:cNvSpPr/>
          <p:nvPr/>
        </p:nvSpPr>
        <p:spPr>
          <a:xfrm>
            <a:off x="1002506" y="2884646"/>
            <a:ext cx="5986820" cy="641509"/>
          </a:xfrm>
          <a:prstGeom prst="rect">
            <a:avLst/>
          </a:prstGeom>
          <a:noFill/>
          <a:ln/>
        </p:spPr>
        <p:txBody>
          <a:bodyPr wrap="square" lIns="0" tIns="0" rIns="0" bIns="0" rtlCol="0" anchor="t"/>
          <a:lstStyle/>
          <a:p>
            <a:pPr marL="0" indent="0" algn="ctr">
              <a:lnSpc>
                <a:spcPts val="2500"/>
              </a:lnSpc>
              <a:buNone/>
            </a:pPr>
            <a:r>
              <a:rPr lang="en-US" sz="1600" dirty="0">
                <a:solidFill>
                  <a:srgbClr val="D7D4CC"/>
                </a:solidFill>
                <a:latin typeface="Raleway Medium" pitchFamily="34" charset="0"/>
                <a:ea typeface="Raleway Medium" pitchFamily="34" charset="-122"/>
                <a:cs typeface="Raleway Medium" pitchFamily="34" charset="-120"/>
              </a:rPr>
              <a:t>Combined epidemiological data with mobility patterns from cell phone data to track community transmission risk</a:t>
            </a:r>
            <a:endParaRPr lang="en-US" sz="1600" dirty="0"/>
          </a:p>
        </p:txBody>
      </p:sp>
      <p:sp>
        <p:nvSpPr>
          <p:cNvPr id="10" name="Shape 8"/>
          <p:cNvSpPr/>
          <p:nvPr/>
        </p:nvSpPr>
        <p:spPr>
          <a:xfrm>
            <a:off x="7303532" y="4328100"/>
            <a:ext cx="22860" cy="601504"/>
          </a:xfrm>
          <a:prstGeom prst="roundRect">
            <a:avLst>
              <a:gd name="adj" fmla="val 1315780"/>
            </a:avLst>
          </a:prstGeom>
          <a:solidFill>
            <a:srgbClr val="5F5F63"/>
          </a:solidFill>
          <a:ln/>
        </p:spPr>
      </p:sp>
      <p:sp>
        <p:nvSpPr>
          <p:cNvPr id="11" name="Shape 9"/>
          <p:cNvSpPr/>
          <p:nvPr/>
        </p:nvSpPr>
        <p:spPr>
          <a:xfrm>
            <a:off x="7089458" y="4102596"/>
            <a:ext cx="451128" cy="451128"/>
          </a:xfrm>
          <a:prstGeom prst="roundRect">
            <a:avLst>
              <a:gd name="adj" fmla="val 66674"/>
            </a:avLst>
          </a:prstGeom>
          <a:solidFill>
            <a:srgbClr val="46464A"/>
          </a:solidFill>
          <a:ln/>
        </p:spPr>
      </p:sp>
      <p:sp>
        <p:nvSpPr>
          <p:cNvPr id="12" name="Text 10"/>
          <p:cNvSpPr/>
          <p:nvPr/>
        </p:nvSpPr>
        <p:spPr>
          <a:xfrm>
            <a:off x="7181314" y="4160996"/>
            <a:ext cx="267295" cy="334208"/>
          </a:xfrm>
          <a:prstGeom prst="rect">
            <a:avLst/>
          </a:prstGeom>
          <a:noFill/>
          <a:ln/>
        </p:spPr>
        <p:txBody>
          <a:bodyPr wrap="none" lIns="0" tIns="0" rIns="0" bIns="0" rtlCol="0" anchor="t"/>
          <a:lstStyle/>
          <a:p>
            <a:pPr marL="0" indent="0" algn="ctr">
              <a:lnSpc>
                <a:spcPts val="2100"/>
              </a:lnSpc>
              <a:buNone/>
            </a:pPr>
            <a:r>
              <a:rPr lang="en-US" sz="2400" b="1" dirty="0">
                <a:solidFill>
                  <a:srgbClr val="D7D4CC"/>
                </a:solidFill>
                <a:latin typeface="Comfortaa Bold" pitchFamily="34" charset="0"/>
                <a:ea typeface="Comfortaa Bold" pitchFamily="34" charset="-122"/>
                <a:cs typeface="Comfortaa Bold" pitchFamily="34" charset="-120"/>
              </a:rPr>
              <a:t>2</a:t>
            </a:r>
            <a:endParaRPr lang="en-US" sz="2400" dirty="0"/>
          </a:p>
        </p:txBody>
      </p:sp>
      <p:sp>
        <p:nvSpPr>
          <p:cNvPr id="13" name="Text 11"/>
          <p:cNvSpPr/>
          <p:nvPr/>
        </p:nvSpPr>
        <p:spPr>
          <a:xfrm>
            <a:off x="6157555" y="5130165"/>
            <a:ext cx="2315170" cy="278368"/>
          </a:xfrm>
          <a:prstGeom prst="rect">
            <a:avLst/>
          </a:prstGeom>
          <a:noFill/>
          <a:ln/>
        </p:spPr>
        <p:txBody>
          <a:bodyPr wrap="none" lIns="0" tIns="0" rIns="0" bIns="0" rtlCol="0" anchor="t"/>
          <a:lstStyle/>
          <a:p>
            <a:pPr marL="0" indent="0" algn="ctr">
              <a:lnSpc>
                <a:spcPts val="2150"/>
              </a:lnSpc>
              <a:buNone/>
            </a:pPr>
            <a:r>
              <a:rPr lang="en-US" b="1" dirty="0">
                <a:solidFill>
                  <a:srgbClr val="D7D4CC"/>
                </a:solidFill>
                <a:latin typeface="Comfortaa Bold" pitchFamily="34" charset="0"/>
                <a:ea typeface="Comfortaa Bold" pitchFamily="34" charset="-122"/>
                <a:cs typeface="Comfortaa Bold" pitchFamily="34" charset="-120"/>
              </a:rPr>
              <a:t>Resource Allocation</a:t>
            </a:r>
            <a:endParaRPr lang="en-US" dirty="0"/>
          </a:p>
        </p:txBody>
      </p:sp>
      <p:sp>
        <p:nvSpPr>
          <p:cNvPr id="14" name="Text 12"/>
          <p:cNvSpPr/>
          <p:nvPr/>
        </p:nvSpPr>
        <p:spPr>
          <a:xfrm>
            <a:off x="4321731" y="5528786"/>
            <a:ext cx="5986820" cy="641509"/>
          </a:xfrm>
          <a:prstGeom prst="rect">
            <a:avLst/>
          </a:prstGeom>
          <a:noFill/>
          <a:ln/>
        </p:spPr>
        <p:txBody>
          <a:bodyPr wrap="square" lIns="0" tIns="0" rIns="0" bIns="0" rtlCol="0" anchor="t"/>
          <a:lstStyle/>
          <a:p>
            <a:pPr marL="0" indent="0" algn="ctr">
              <a:lnSpc>
                <a:spcPts val="2500"/>
              </a:lnSpc>
              <a:buNone/>
            </a:pPr>
            <a:r>
              <a:rPr lang="en-US" sz="1600" dirty="0">
                <a:solidFill>
                  <a:srgbClr val="D7D4CC"/>
                </a:solidFill>
                <a:latin typeface="Raleway Medium" pitchFamily="34" charset="0"/>
                <a:ea typeface="Raleway Medium" pitchFamily="34" charset="-122"/>
                <a:cs typeface="Raleway Medium" pitchFamily="34" charset="-120"/>
              </a:rPr>
              <a:t>Predicted ICU capacity needs 2-3 weeks in advance, enabling proactive staffing and equipment procurement</a:t>
            </a:r>
            <a:endParaRPr lang="en-US" sz="1600" dirty="0"/>
          </a:p>
        </p:txBody>
      </p:sp>
      <p:sp>
        <p:nvSpPr>
          <p:cNvPr id="15" name="Shape 13"/>
          <p:cNvSpPr/>
          <p:nvPr/>
        </p:nvSpPr>
        <p:spPr>
          <a:xfrm>
            <a:off x="10622875" y="3726716"/>
            <a:ext cx="22860" cy="601504"/>
          </a:xfrm>
          <a:prstGeom prst="roundRect">
            <a:avLst>
              <a:gd name="adj" fmla="val 1315780"/>
            </a:avLst>
          </a:prstGeom>
          <a:solidFill>
            <a:srgbClr val="5F5F63"/>
          </a:solidFill>
          <a:ln/>
        </p:spPr>
      </p:sp>
      <p:sp>
        <p:nvSpPr>
          <p:cNvPr id="16" name="Shape 14"/>
          <p:cNvSpPr/>
          <p:nvPr/>
        </p:nvSpPr>
        <p:spPr>
          <a:xfrm>
            <a:off x="10408801" y="4102596"/>
            <a:ext cx="451128" cy="451128"/>
          </a:xfrm>
          <a:prstGeom prst="roundRect">
            <a:avLst>
              <a:gd name="adj" fmla="val 66674"/>
            </a:avLst>
          </a:prstGeom>
          <a:solidFill>
            <a:srgbClr val="46464A"/>
          </a:solidFill>
          <a:ln/>
        </p:spPr>
      </p:sp>
      <p:sp>
        <p:nvSpPr>
          <p:cNvPr id="17" name="Text 15"/>
          <p:cNvSpPr/>
          <p:nvPr/>
        </p:nvSpPr>
        <p:spPr>
          <a:xfrm>
            <a:off x="10500658" y="4160996"/>
            <a:ext cx="267295" cy="334208"/>
          </a:xfrm>
          <a:prstGeom prst="rect">
            <a:avLst/>
          </a:prstGeom>
          <a:noFill/>
          <a:ln/>
        </p:spPr>
        <p:txBody>
          <a:bodyPr wrap="none" lIns="0" tIns="0" rIns="0" bIns="0" rtlCol="0" anchor="t"/>
          <a:lstStyle/>
          <a:p>
            <a:pPr marL="0" indent="0" algn="ctr">
              <a:lnSpc>
                <a:spcPts val="2100"/>
              </a:lnSpc>
              <a:buNone/>
            </a:pPr>
            <a:r>
              <a:rPr lang="en-US" sz="2400" b="1" dirty="0">
                <a:solidFill>
                  <a:srgbClr val="D7D4CC"/>
                </a:solidFill>
                <a:latin typeface="Comfortaa Bold" pitchFamily="34" charset="0"/>
                <a:ea typeface="Comfortaa Bold" pitchFamily="34" charset="-122"/>
                <a:cs typeface="Comfortaa Bold" pitchFamily="34" charset="-120"/>
              </a:rPr>
              <a:t>3</a:t>
            </a:r>
            <a:endParaRPr lang="en-US" sz="2400" dirty="0"/>
          </a:p>
        </p:txBody>
      </p:sp>
      <p:sp>
        <p:nvSpPr>
          <p:cNvPr id="18" name="Text 16"/>
          <p:cNvSpPr/>
          <p:nvPr/>
        </p:nvSpPr>
        <p:spPr>
          <a:xfrm>
            <a:off x="9520357" y="2486025"/>
            <a:ext cx="2228017" cy="278368"/>
          </a:xfrm>
          <a:prstGeom prst="rect">
            <a:avLst/>
          </a:prstGeom>
          <a:noFill/>
          <a:ln/>
        </p:spPr>
        <p:txBody>
          <a:bodyPr wrap="none" lIns="0" tIns="0" rIns="0" bIns="0" rtlCol="0" anchor="t"/>
          <a:lstStyle/>
          <a:p>
            <a:pPr marL="0" indent="0" algn="ctr">
              <a:lnSpc>
                <a:spcPts val="2150"/>
              </a:lnSpc>
              <a:buNone/>
            </a:pPr>
            <a:r>
              <a:rPr lang="en-US" b="1" dirty="0">
                <a:solidFill>
                  <a:srgbClr val="D7D4CC"/>
                </a:solidFill>
                <a:latin typeface="Comfortaa Bold" pitchFamily="34" charset="0"/>
                <a:ea typeface="Comfortaa Bold" pitchFamily="34" charset="-122"/>
                <a:cs typeface="Comfortaa Bold" pitchFamily="34" charset="-120"/>
              </a:rPr>
              <a:t>Policy Guidance</a:t>
            </a:r>
            <a:endParaRPr lang="en-US" dirty="0"/>
          </a:p>
        </p:txBody>
      </p:sp>
      <p:sp>
        <p:nvSpPr>
          <p:cNvPr id="19" name="Text 17"/>
          <p:cNvSpPr/>
          <p:nvPr/>
        </p:nvSpPr>
        <p:spPr>
          <a:xfrm>
            <a:off x="7640955" y="2884646"/>
            <a:ext cx="5986939" cy="641509"/>
          </a:xfrm>
          <a:prstGeom prst="rect">
            <a:avLst/>
          </a:prstGeom>
          <a:noFill/>
          <a:ln/>
        </p:spPr>
        <p:txBody>
          <a:bodyPr wrap="square" lIns="0" tIns="0" rIns="0" bIns="0" rtlCol="0" anchor="t"/>
          <a:lstStyle/>
          <a:p>
            <a:pPr marL="0" indent="0" algn="ctr">
              <a:lnSpc>
                <a:spcPts val="2500"/>
              </a:lnSpc>
              <a:buNone/>
            </a:pPr>
            <a:r>
              <a:rPr lang="en-US" sz="1600" dirty="0">
                <a:solidFill>
                  <a:srgbClr val="D7D4CC"/>
                </a:solidFill>
                <a:latin typeface="Raleway Medium" pitchFamily="34" charset="0"/>
                <a:ea typeface="Raleway Medium" pitchFamily="34" charset="-122"/>
                <a:cs typeface="Raleway Medium" pitchFamily="34" charset="-120"/>
              </a:rPr>
              <a:t>Models informed reopening decisions and helped calibrate public health interventions to prevent system overload</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8644"/>
          </a:xfrm>
          <a:prstGeom prst="rect">
            <a:avLst/>
          </a:prstGeom>
        </p:spPr>
      </p:pic>
      <p:sp>
        <p:nvSpPr>
          <p:cNvPr id="3" name="Text 0"/>
          <p:cNvSpPr/>
          <p:nvPr/>
        </p:nvSpPr>
        <p:spPr>
          <a:xfrm>
            <a:off x="796290" y="3036094"/>
            <a:ext cx="11459647" cy="553045"/>
          </a:xfrm>
          <a:prstGeom prst="rect">
            <a:avLst/>
          </a:prstGeom>
          <a:noFill/>
          <a:ln/>
        </p:spPr>
        <p:txBody>
          <a:bodyPr wrap="none" lIns="0" tIns="0" rIns="0" bIns="0" rtlCol="0" anchor="t"/>
          <a:lstStyle/>
          <a:p>
            <a:pPr marL="0" indent="0" algn="l">
              <a:lnSpc>
                <a:spcPts val="4350"/>
              </a:lnSpc>
              <a:buNone/>
            </a:pPr>
            <a:r>
              <a:rPr lang="en-US" sz="3450" b="1" dirty="0">
                <a:solidFill>
                  <a:srgbClr val="FFE14D"/>
                </a:solidFill>
                <a:latin typeface="Comfortaa Bold" pitchFamily="34" charset="0"/>
                <a:ea typeface="Comfortaa Bold" pitchFamily="34" charset="-122"/>
                <a:cs typeface="Comfortaa Bold" pitchFamily="34" charset="-120"/>
              </a:rPr>
              <a:t>The Bias Problem: When Models Fail Communities</a:t>
            </a:r>
            <a:endParaRPr lang="en-US" sz="3450" dirty="0"/>
          </a:p>
        </p:txBody>
      </p:sp>
      <p:sp>
        <p:nvSpPr>
          <p:cNvPr id="4" name="Text 1"/>
          <p:cNvSpPr/>
          <p:nvPr/>
        </p:nvSpPr>
        <p:spPr>
          <a:xfrm>
            <a:off x="796290" y="3887748"/>
            <a:ext cx="13037820" cy="955477"/>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Predictive health models often perpetuate existing inequities when trained on biased or incomplete data. Low-income communities and communities of color are frequently underrepresented in health datasets, leading to models that work well for affluent areas but fail where they're needed most.</a:t>
            </a:r>
            <a:endParaRPr lang="en-US" sz="1550" dirty="0"/>
          </a:p>
        </p:txBody>
      </p:sp>
      <p:sp>
        <p:nvSpPr>
          <p:cNvPr id="5" name="Text 2"/>
          <p:cNvSpPr/>
          <p:nvPr/>
        </p:nvSpPr>
        <p:spPr>
          <a:xfrm>
            <a:off x="796290" y="5266253"/>
            <a:ext cx="2888694" cy="276463"/>
          </a:xfrm>
          <a:prstGeom prst="rect">
            <a:avLst/>
          </a:prstGeom>
          <a:noFill/>
          <a:ln/>
        </p:spPr>
        <p:txBody>
          <a:bodyPr wrap="none" lIns="0" tIns="0" rIns="0" bIns="0" rtlCol="0" anchor="t"/>
          <a:lstStyle/>
          <a:p>
            <a:pPr marL="0" indent="0" algn="l">
              <a:lnSpc>
                <a:spcPts val="2150"/>
              </a:lnSpc>
              <a:buNone/>
            </a:pPr>
            <a:r>
              <a:rPr lang="en-US" sz="1700" b="1" dirty="0">
                <a:solidFill>
                  <a:srgbClr val="FFE14D"/>
                </a:solidFill>
                <a:latin typeface="Comfortaa Bold" pitchFamily="34" charset="0"/>
                <a:ea typeface="Comfortaa Bold" pitchFamily="34" charset="-122"/>
                <a:cs typeface="Comfortaa Bold" pitchFamily="34" charset="-120"/>
              </a:rPr>
              <a:t>Common Sources of Bias</a:t>
            </a:r>
            <a:endParaRPr lang="en-US" sz="1700" dirty="0"/>
          </a:p>
        </p:txBody>
      </p:sp>
      <p:sp>
        <p:nvSpPr>
          <p:cNvPr id="6" name="Text 3"/>
          <p:cNvSpPr/>
          <p:nvPr/>
        </p:nvSpPr>
        <p:spPr>
          <a:xfrm>
            <a:off x="796290" y="5741789"/>
            <a:ext cx="6276023"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Historical healthcare access disparities</a:t>
            </a:r>
            <a:endParaRPr lang="en-US" sz="1550" dirty="0"/>
          </a:p>
        </p:txBody>
      </p:sp>
      <p:sp>
        <p:nvSpPr>
          <p:cNvPr id="7" name="Text 4"/>
          <p:cNvSpPr/>
          <p:nvPr/>
        </p:nvSpPr>
        <p:spPr>
          <a:xfrm>
            <a:off x="796290" y="6129933"/>
            <a:ext cx="6276023"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Incomplete socioeconomic data</a:t>
            </a:r>
            <a:endParaRPr lang="en-US" sz="1550" dirty="0"/>
          </a:p>
        </p:txBody>
      </p:sp>
      <p:sp>
        <p:nvSpPr>
          <p:cNvPr id="8" name="Text 5"/>
          <p:cNvSpPr/>
          <p:nvPr/>
        </p:nvSpPr>
        <p:spPr>
          <a:xfrm>
            <a:off x="796290" y="6518077"/>
            <a:ext cx="6276023"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Language barriers in health reporting</a:t>
            </a:r>
            <a:endParaRPr lang="en-US" sz="1550" dirty="0"/>
          </a:p>
        </p:txBody>
      </p:sp>
      <p:sp>
        <p:nvSpPr>
          <p:cNvPr id="9" name="Text 6"/>
          <p:cNvSpPr/>
          <p:nvPr/>
        </p:nvSpPr>
        <p:spPr>
          <a:xfrm>
            <a:off x="796290" y="6906220"/>
            <a:ext cx="6276023"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Mistrust of healthcare systems</a:t>
            </a:r>
            <a:endParaRPr lang="en-US" sz="1550" dirty="0"/>
          </a:p>
        </p:txBody>
      </p:sp>
      <p:sp>
        <p:nvSpPr>
          <p:cNvPr id="10" name="Text 7"/>
          <p:cNvSpPr/>
          <p:nvPr/>
        </p:nvSpPr>
        <p:spPr>
          <a:xfrm>
            <a:off x="796290" y="7294364"/>
            <a:ext cx="6276023"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Geographic data gaps in rural/urban fringe areas</a:t>
            </a:r>
            <a:endParaRPr lang="en-US" sz="1550" dirty="0"/>
          </a:p>
        </p:txBody>
      </p:sp>
      <p:sp>
        <p:nvSpPr>
          <p:cNvPr id="11" name="Text 8"/>
          <p:cNvSpPr/>
          <p:nvPr/>
        </p:nvSpPr>
        <p:spPr>
          <a:xfrm>
            <a:off x="7565708" y="5266253"/>
            <a:ext cx="2979301" cy="276463"/>
          </a:xfrm>
          <a:prstGeom prst="rect">
            <a:avLst/>
          </a:prstGeom>
          <a:noFill/>
          <a:ln/>
        </p:spPr>
        <p:txBody>
          <a:bodyPr wrap="none" lIns="0" tIns="0" rIns="0" bIns="0" rtlCol="0" anchor="t"/>
          <a:lstStyle/>
          <a:p>
            <a:pPr>
              <a:lnSpc>
                <a:spcPts val="2150"/>
              </a:lnSpc>
            </a:pPr>
            <a:r>
              <a:rPr lang="en-US" sz="1700" b="1" dirty="0">
                <a:solidFill>
                  <a:srgbClr val="FFE14D"/>
                </a:solidFill>
                <a:latin typeface="Comfortaa Bold" pitchFamily="34" charset="0"/>
                <a:ea typeface="Comfortaa Bold" pitchFamily="34" charset="-122"/>
                <a:cs typeface="Comfortaa Bold" pitchFamily="34" charset="-120"/>
              </a:rPr>
              <a:t>COMPAS (Criminal Justice)</a:t>
            </a:r>
            <a:endParaRPr lang="en-US" sz="1700" dirty="0"/>
          </a:p>
        </p:txBody>
      </p:sp>
      <p:sp>
        <p:nvSpPr>
          <p:cNvPr id="12" name="Text 9"/>
          <p:cNvSpPr/>
          <p:nvPr/>
        </p:nvSpPr>
        <p:spPr>
          <a:xfrm>
            <a:off x="7565708" y="5741789"/>
            <a:ext cx="6276023" cy="2307058"/>
          </a:xfrm>
          <a:prstGeom prst="rect">
            <a:avLst/>
          </a:prstGeom>
          <a:noFill/>
          <a:ln/>
        </p:spPr>
        <p:txBody>
          <a:bodyPr wrap="square" lIns="0" tIns="0" rIns="0" bIns="0" rtlCol="0" anchor="t"/>
          <a:lstStyle/>
          <a:p>
            <a:pPr>
              <a:lnSpc>
                <a:spcPts val="2500"/>
              </a:lnSpc>
            </a:pPr>
            <a:r>
              <a:rPr lang="en-US" sz="1550" dirty="0">
                <a:solidFill>
                  <a:srgbClr val="D7D4CC"/>
                </a:solidFill>
                <a:latin typeface="Raleway Medium" pitchFamily="34" charset="0"/>
                <a:ea typeface="Raleway Medium" pitchFamily="34" charset="-122"/>
                <a:cs typeface="Raleway Medium" pitchFamily="34" charset="-120"/>
              </a:rPr>
              <a:t>The ProPublica investigation revealed that the algorithm disproportionately misclassified Black defendants—labeling them as high risk even when they did not reoffend, and conversely labeling white defendants as low risk more often when they did reoffend.</a:t>
            </a:r>
          </a:p>
          <a:p>
            <a:pPr>
              <a:lnSpc>
                <a:spcPts val="2500"/>
              </a:lnSpc>
            </a:pPr>
            <a:r>
              <a:rPr lang="en-US" sz="1550" b="1" dirty="0">
                <a:solidFill>
                  <a:srgbClr val="00B0F0"/>
                </a:solidFill>
                <a:latin typeface="Raleway Medium" pitchFamily="34" charset="0"/>
                <a:ea typeface="Raleway Medium" pitchFamily="34" charset="-122"/>
                <a:cs typeface="Raleway Medium" pitchFamily="34" charset="-120"/>
              </a:rPr>
              <a:t>http://propublica.org/article/machine-bias-risk-assessments-in-criminal-sentencing </a:t>
            </a:r>
            <a:endParaRPr lang="en-US" sz="1550" b="1" dirty="0">
              <a:solidFill>
                <a:srgbClr val="00B0F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4033" y="581382"/>
            <a:ext cx="9062085" cy="579239"/>
          </a:xfrm>
          <a:prstGeom prst="rect">
            <a:avLst/>
          </a:prstGeom>
          <a:noFill/>
          <a:ln/>
        </p:spPr>
        <p:txBody>
          <a:bodyPr wrap="none" lIns="0" tIns="0" rIns="0" bIns="0" rtlCol="0" anchor="t"/>
          <a:lstStyle/>
          <a:p>
            <a:pPr marL="0" indent="0" algn="l">
              <a:lnSpc>
                <a:spcPts val="4550"/>
              </a:lnSpc>
              <a:buNone/>
            </a:pPr>
            <a:r>
              <a:rPr lang="en-US" sz="3600" b="1" dirty="0">
                <a:solidFill>
                  <a:srgbClr val="FFE14D"/>
                </a:solidFill>
                <a:latin typeface="Comfortaa Bold" pitchFamily="34" charset="0"/>
                <a:ea typeface="Comfortaa Bold" pitchFamily="34" charset="-122"/>
                <a:cs typeface="Comfortaa Bold" pitchFamily="34" charset="-120"/>
              </a:rPr>
              <a:t>Essential Tools for Health Predictions</a:t>
            </a:r>
            <a:endParaRPr lang="en-US" sz="3600" dirty="0"/>
          </a:p>
        </p:txBody>
      </p:sp>
      <p:sp>
        <p:nvSpPr>
          <p:cNvPr id="3" name="Text 1"/>
          <p:cNvSpPr/>
          <p:nvPr/>
        </p:nvSpPr>
        <p:spPr>
          <a:xfrm>
            <a:off x="834033" y="1577578"/>
            <a:ext cx="12962334" cy="666988"/>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Cities employ a diverse toolkit of technologies and methodologies to power their predictive analytics initiatives. These range from traditional statistical models to cutting-edge artificial intelligence systems.</a:t>
            </a:r>
            <a:endParaRPr lang="en-US" sz="1600" dirty="0"/>
          </a:p>
        </p:txBody>
      </p:sp>
      <p:sp>
        <p:nvSpPr>
          <p:cNvPr id="4" name="Shape 2"/>
          <p:cNvSpPr/>
          <p:nvPr/>
        </p:nvSpPr>
        <p:spPr>
          <a:xfrm>
            <a:off x="834033" y="2791778"/>
            <a:ext cx="6376868" cy="2167652"/>
          </a:xfrm>
          <a:prstGeom prst="roundRect">
            <a:avLst>
              <a:gd name="adj" fmla="val 5062"/>
            </a:avLst>
          </a:prstGeom>
          <a:solidFill>
            <a:srgbClr val="27272B"/>
          </a:solidFill>
          <a:ln/>
        </p:spPr>
      </p:sp>
      <p:sp>
        <p:nvSpPr>
          <p:cNvPr id="5" name="Shape 3"/>
          <p:cNvSpPr/>
          <p:nvPr/>
        </p:nvSpPr>
        <p:spPr>
          <a:xfrm>
            <a:off x="834033" y="2768918"/>
            <a:ext cx="6376868" cy="91440"/>
          </a:xfrm>
          <a:prstGeom prst="roundRect">
            <a:avLst>
              <a:gd name="adj" fmla="val 342057"/>
            </a:avLst>
          </a:prstGeom>
          <a:solidFill>
            <a:srgbClr val="FFE14D"/>
          </a:solidFill>
          <a:ln/>
        </p:spPr>
      </p:sp>
      <p:sp>
        <p:nvSpPr>
          <p:cNvPr id="6" name="Shape 4"/>
          <p:cNvSpPr/>
          <p:nvPr/>
        </p:nvSpPr>
        <p:spPr>
          <a:xfrm>
            <a:off x="3709690" y="2479119"/>
            <a:ext cx="625435" cy="625435"/>
          </a:xfrm>
          <a:prstGeom prst="roundRect">
            <a:avLst>
              <a:gd name="adj" fmla="val 146202"/>
            </a:avLst>
          </a:prstGeom>
          <a:solidFill>
            <a:srgbClr val="FFE14D"/>
          </a:solidFill>
          <a:ln/>
        </p:spPr>
      </p:sp>
      <p:pic>
        <p:nvPicPr>
          <p:cNvPr id="7" name="Image 0" descr="preencoded.png"/>
          <p:cNvPicPr>
            <a:picLocks noChangeAspect="1"/>
          </p:cNvPicPr>
          <p:nvPr/>
        </p:nvPicPr>
        <p:blipFill>
          <a:blip r:embed="rId3"/>
          <a:stretch>
            <a:fillRect/>
          </a:stretch>
        </p:blipFill>
        <p:spPr>
          <a:xfrm>
            <a:off x="3897332" y="2635448"/>
            <a:ext cx="250150" cy="312658"/>
          </a:xfrm>
          <a:prstGeom prst="rect">
            <a:avLst/>
          </a:prstGeom>
        </p:spPr>
      </p:pic>
      <p:sp>
        <p:nvSpPr>
          <p:cNvPr id="8" name="Text 5"/>
          <p:cNvSpPr/>
          <p:nvPr/>
        </p:nvSpPr>
        <p:spPr>
          <a:xfrm>
            <a:off x="1065371" y="3313033"/>
            <a:ext cx="2316837" cy="289560"/>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Statistical Models</a:t>
            </a:r>
            <a:endParaRPr lang="en-US" sz="1800" dirty="0"/>
          </a:p>
        </p:txBody>
      </p:sp>
      <p:sp>
        <p:nvSpPr>
          <p:cNvPr id="9" name="Text 6"/>
          <p:cNvSpPr/>
          <p:nvPr/>
        </p:nvSpPr>
        <p:spPr>
          <a:xfrm>
            <a:off x="1065371" y="3727609"/>
            <a:ext cx="5914192" cy="1000482"/>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Time series analysis, regression models, and epidemiological forecasting using tools like R and SAS for trend analysis and seasonal pattern detection</a:t>
            </a:r>
            <a:endParaRPr lang="en-US" sz="1600" dirty="0"/>
          </a:p>
        </p:txBody>
      </p:sp>
      <p:sp>
        <p:nvSpPr>
          <p:cNvPr id="10" name="Shape 7"/>
          <p:cNvSpPr/>
          <p:nvPr/>
        </p:nvSpPr>
        <p:spPr>
          <a:xfrm>
            <a:off x="7419380" y="2791778"/>
            <a:ext cx="6376988" cy="2167652"/>
          </a:xfrm>
          <a:prstGeom prst="roundRect">
            <a:avLst>
              <a:gd name="adj" fmla="val 5062"/>
            </a:avLst>
          </a:prstGeom>
          <a:solidFill>
            <a:srgbClr val="27272B"/>
          </a:solidFill>
          <a:ln/>
        </p:spPr>
      </p:sp>
      <p:sp>
        <p:nvSpPr>
          <p:cNvPr id="11" name="Shape 8"/>
          <p:cNvSpPr/>
          <p:nvPr/>
        </p:nvSpPr>
        <p:spPr>
          <a:xfrm>
            <a:off x="7419380" y="2768918"/>
            <a:ext cx="6376988" cy="91440"/>
          </a:xfrm>
          <a:prstGeom prst="roundRect">
            <a:avLst>
              <a:gd name="adj" fmla="val 342057"/>
            </a:avLst>
          </a:prstGeom>
          <a:solidFill>
            <a:srgbClr val="FFE14D"/>
          </a:solidFill>
          <a:ln/>
        </p:spPr>
      </p:sp>
      <p:sp>
        <p:nvSpPr>
          <p:cNvPr id="12" name="Shape 9"/>
          <p:cNvSpPr/>
          <p:nvPr/>
        </p:nvSpPr>
        <p:spPr>
          <a:xfrm>
            <a:off x="10295156" y="2479119"/>
            <a:ext cx="625435" cy="625435"/>
          </a:xfrm>
          <a:prstGeom prst="roundRect">
            <a:avLst>
              <a:gd name="adj" fmla="val 146202"/>
            </a:avLst>
          </a:prstGeom>
          <a:solidFill>
            <a:srgbClr val="FFE14D"/>
          </a:solidFill>
          <a:ln/>
        </p:spPr>
      </p:sp>
      <p:pic>
        <p:nvPicPr>
          <p:cNvPr id="13" name="Image 1" descr="preencoded.png"/>
          <p:cNvPicPr>
            <a:picLocks noChangeAspect="1"/>
          </p:cNvPicPr>
          <p:nvPr/>
        </p:nvPicPr>
        <p:blipFill>
          <a:blip r:embed="rId4"/>
          <a:stretch>
            <a:fillRect/>
          </a:stretch>
        </p:blipFill>
        <p:spPr>
          <a:xfrm>
            <a:off x="10482798" y="2635448"/>
            <a:ext cx="250150" cy="312658"/>
          </a:xfrm>
          <a:prstGeom prst="rect">
            <a:avLst/>
          </a:prstGeom>
        </p:spPr>
      </p:pic>
      <p:sp>
        <p:nvSpPr>
          <p:cNvPr id="14" name="Text 10"/>
          <p:cNvSpPr/>
          <p:nvPr/>
        </p:nvSpPr>
        <p:spPr>
          <a:xfrm>
            <a:off x="7650718" y="3313033"/>
            <a:ext cx="2316837" cy="289560"/>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Machine Learning</a:t>
            </a:r>
            <a:endParaRPr lang="en-US" sz="1800" dirty="0"/>
          </a:p>
        </p:txBody>
      </p:sp>
      <p:sp>
        <p:nvSpPr>
          <p:cNvPr id="15" name="Text 11"/>
          <p:cNvSpPr/>
          <p:nvPr/>
        </p:nvSpPr>
        <p:spPr>
          <a:xfrm>
            <a:off x="7650718" y="3727609"/>
            <a:ext cx="5914311" cy="1000482"/>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Neural networks, random forests, and ensemble methods that identify complex patterns in multi-dimensional health data using Python and TensorFlow</a:t>
            </a:r>
            <a:endParaRPr lang="en-US" sz="1600" dirty="0"/>
          </a:p>
        </p:txBody>
      </p:sp>
      <p:sp>
        <p:nvSpPr>
          <p:cNvPr id="16" name="Shape 12"/>
          <p:cNvSpPr/>
          <p:nvPr/>
        </p:nvSpPr>
        <p:spPr>
          <a:xfrm>
            <a:off x="834033" y="5480566"/>
            <a:ext cx="6376868" cy="2167652"/>
          </a:xfrm>
          <a:prstGeom prst="roundRect">
            <a:avLst>
              <a:gd name="adj" fmla="val 5062"/>
            </a:avLst>
          </a:prstGeom>
          <a:solidFill>
            <a:srgbClr val="27272B"/>
          </a:solidFill>
          <a:ln/>
        </p:spPr>
      </p:sp>
      <p:sp>
        <p:nvSpPr>
          <p:cNvPr id="17" name="Shape 13"/>
          <p:cNvSpPr/>
          <p:nvPr/>
        </p:nvSpPr>
        <p:spPr>
          <a:xfrm>
            <a:off x="834033" y="5457706"/>
            <a:ext cx="6376868" cy="91440"/>
          </a:xfrm>
          <a:prstGeom prst="roundRect">
            <a:avLst>
              <a:gd name="adj" fmla="val 342057"/>
            </a:avLst>
          </a:prstGeom>
          <a:solidFill>
            <a:srgbClr val="FFE14D"/>
          </a:solidFill>
          <a:ln/>
        </p:spPr>
      </p:sp>
      <p:sp>
        <p:nvSpPr>
          <p:cNvPr id="18" name="Shape 14"/>
          <p:cNvSpPr/>
          <p:nvPr/>
        </p:nvSpPr>
        <p:spPr>
          <a:xfrm>
            <a:off x="3709690" y="5167908"/>
            <a:ext cx="625435" cy="625435"/>
          </a:xfrm>
          <a:prstGeom prst="roundRect">
            <a:avLst>
              <a:gd name="adj" fmla="val 146202"/>
            </a:avLst>
          </a:prstGeom>
          <a:solidFill>
            <a:srgbClr val="FFE14D"/>
          </a:solidFill>
          <a:ln/>
        </p:spPr>
      </p:sp>
      <p:pic>
        <p:nvPicPr>
          <p:cNvPr id="19" name="Image 2" descr="preencoded.png"/>
          <p:cNvPicPr>
            <a:picLocks noChangeAspect="1"/>
          </p:cNvPicPr>
          <p:nvPr/>
        </p:nvPicPr>
        <p:blipFill>
          <a:blip r:embed="rId5"/>
          <a:stretch>
            <a:fillRect/>
          </a:stretch>
        </p:blipFill>
        <p:spPr>
          <a:xfrm>
            <a:off x="3897332" y="5324237"/>
            <a:ext cx="250150" cy="312658"/>
          </a:xfrm>
          <a:prstGeom prst="rect">
            <a:avLst/>
          </a:prstGeom>
        </p:spPr>
      </p:pic>
      <p:sp>
        <p:nvSpPr>
          <p:cNvPr id="20" name="Text 15"/>
          <p:cNvSpPr/>
          <p:nvPr/>
        </p:nvSpPr>
        <p:spPr>
          <a:xfrm>
            <a:off x="1065371" y="6001822"/>
            <a:ext cx="3224093" cy="289560"/>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Data Integration Platforms</a:t>
            </a:r>
            <a:endParaRPr lang="en-US" sz="1800" dirty="0"/>
          </a:p>
        </p:txBody>
      </p:sp>
      <p:sp>
        <p:nvSpPr>
          <p:cNvPr id="21" name="Text 16"/>
          <p:cNvSpPr/>
          <p:nvPr/>
        </p:nvSpPr>
        <p:spPr>
          <a:xfrm>
            <a:off x="1065371" y="6416397"/>
            <a:ext cx="5914192" cy="1000482"/>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Cloud-based systems that combine electronic health records, environmental data, and social determinants using platforms like Palantir and custom APIs</a:t>
            </a:r>
            <a:endParaRPr lang="en-US" sz="1600" dirty="0"/>
          </a:p>
        </p:txBody>
      </p:sp>
      <p:sp>
        <p:nvSpPr>
          <p:cNvPr id="22" name="Shape 17"/>
          <p:cNvSpPr/>
          <p:nvPr/>
        </p:nvSpPr>
        <p:spPr>
          <a:xfrm>
            <a:off x="7419380" y="5480566"/>
            <a:ext cx="6376988" cy="2167652"/>
          </a:xfrm>
          <a:prstGeom prst="roundRect">
            <a:avLst>
              <a:gd name="adj" fmla="val 5062"/>
            </a:avLst>
          </a:prstGeom>
          <a:solidFill>
            <a:srgbClr val="27272B"/>
          </a:solidFill>
          <a:ln/>
        </p:spPr>
      </p:sp>
      <p:sp>
        <p:nvSpPr>
          <p:cNvPr id="23" name="Shape 18"/>
          <p:cNvSpPr/>
          <p:nvPr/>
        </p:nvSpPr>
        <p:spPr>
          <a:xfrm>
            <a:off x="7419380" y="5457706"/>
            <a:ext cx="6376988" cy="91440"/>
          </a:xfrm>
          <a:prstGeom prst="roundRect">
            <a:avLst>
              <a:gd name="adj" fmla="val 342057"/>
            </a:avLst>
          </a:prstGeom>
          <a:solidFill>
            <a:srgbClr val="FFE14D"/>
          </a:solidFill>
          <a:ln/>
        </p:spPr>
      </p:sp>
      <p:sp>
        <p:nvSpPr>
          <p:cNvPr id="24" name="Shape 19"/>
          <p:cNvSpPr/>
          <p:nvPr/>
        </p:nvSpPr>
        <p:spPr>
          <a:xfrm>
            <a:off x="10295156" y="5167908"/>
            <a:ext cx="625435" cy="625435"/>
          </a:xfrm>
          <a:prstGeom prst="roundRect">
            <a:avLst>
              <a:gd name="adj" fmla="val 146202"/>
            </a:avLst>
          </a:prstGeom>
          <a:solidFill>
            <a:srgbClr val="FFE14D"/>
          </a:solidFill>
          <a:ln/>
        </p:spPr>
      </p:sp>
      <p:pic>
        <p:nvPicPr>
          <p:cNvPr id="25" name="Image 3" descr="preencoded.png"/>
          <p:cNvPicPr>
            <a:picLocks noChangeAspect="1"/>
          </p:cNvPicPr>
          <p:nvPr/>
        </p:nvPicPr>
        <p:blipFill>
          <a:blip r:embed="rId6"/>
          <a:stretch>
            <a:fillRect/>
          </a:stretch>
        </p:blipFill>
        <p:spPr>
          <a:xfrm>
            <a:off x="10482798" y="5324237"/>
            <a:ext cx="250150" cy="312658"/>
          </a:xfrm>
          <a:prstGeom prst="rect">
            <a:avLst/>
          </a:prstGeom>
        </p:spPr>
      </p:pic>
      <p:sp>
        <p:nvSpPr>
          <p:cNvPr id="26" name="Text 20"/>
          <p:cNvSpPr/>
          <p:nvPr/>
        </p:nvSpPr>
        <p:spPr>
          <a:xfrm>
            <a:off x="7650718" y="6001822"/>
            <a:ext cx="2316837" cy="289560"/>
          </a:xfrm>
          <a:prstGeom prst="rect">
            <a:avLst/>
          </a:prstGeom>
          <a:noFill/>
          <a:ln/>
        </p:spPr>
        <p:txBody>
          <a:bodyPr wrap="none" lIns="0" tIns="0" rIns="0" bIns="0" rtlCol="0" anchor="t"/>
          <a:lstStyle/>
          <a:p>
            <a:pPr marL="0" indent="0" algn="l">
              <a:lnSpc>
                <a:spcPts val="2250"/>
              </a:lnSpc>
              <a:buNone/>
            </a:pPr>
            <a:r>
              <a:rPr lang="en-US" sz="1800" b="1" dirty="0">
                <a:solidFill>
                  <a:srgbClr val="D7D4CC"/>
                </a:solidFill>
                <a:latin typeface="Comfortaa Bold" pitchFamily="34" charset="0"/>
                <a:ea typeface="Comfortaa Bold" pitchFamily="34" charset="-122"/>
                <a:cs typeface="Comfortaa Bold" pitchFamily="34" charset="-120"/>
              </a:rPr>
              <a:t>Visualization Tools</a:t>
            </a:r>
            <a:endParaRPr lang="en-US" sz="1800" dirty="0"/>
          </a:p>
        </p:txBody>
      </p:sp>
      <p:sp>
        <p:nvSpPr>
          <p:cNvPr id="27" name="Text 21"/>
          <p:cNvSpPr/>
          <p:nvPr/>
        </p:nvSpPr>
        <p:spPr>
          <a:xfrm>
            <a:off x="7650718" y="6416397"/>
            <a:ext cx="5914311" cy="1000482"/>
          </a:xfrm>
          <a:prstGeom prst="rect">
            <a:avLst/>
          </a:prstGeom>
          <a:noFill/>
          <a:ln/>
        </p:spPr>
        <p:txBody>
          <a:bodyPr wrap="square" lIns="0" tIns="0" rIns="0" bIns="0" rtlCol="0" anchor="t"/>
          <a:lstStyle/>
          <a:p>
            <a:pPr marL="0" indent="0" algn="l">
              <a:lnSpc>
                <a:spcPts val="2600"/>
              </a:lnSpc>
              <a:buNone/>
            </a:pPr>
            <a:r>
              <a:rPr lang="en-US" sz="1600" dirty="0">
                <a:solidFill>
                  <a:srgbClr val="D7D4CC"/>
                </a:solidFill>
                <a:latin typeface="Raleway Medium" pitchFamily="34" charset="0"/>
                <a:ea typeface="Raleway Medium" pitchFamily="34" charset="-122"/>
                <a:cs typeface="Raleway Medium" pitchFamily="34" charset="-120"/>
              </a:rPr>
              <a:t>Interactive dashboards and geographic information systems using Tableau, Power BI, and ArcGIS for real-time monitoring and decision support</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06410" y="554355"/>
            <a:ext cx="10829449" cy="559951"/>
          </a:xfrm>
          <a:prstGeom prst="rect">
            <a:avLst/>
          </a:prstGeom>
          <a:noFill/>
          <a:ln/>
        </p:spPr>
        <p:txBody>
          <a:bodyPr wrap="none" lIns="0" tIns="0" rIns="0" bIns="0" rtlCol="0" anchor="t"/>
          <a:lstStyle/>
          <a:p>
            <a:pPr marL="0" indent="0" algn="l">
              <a:lnSpc>
                <a:spcPts val="4400"/>
              </a:lnSpc>
              <a:buNone/>
            </a:pPr>
            <a:r>
              <a:rPr lang="en-US" sz="3500" b="1" dirty="0">
                <a:solidFill>
                  <a:srgbClr val="FFE14D"/>
                </a:solidFill>
                <a:latin typeface="Comfortaa Bold" pitchFamily="34" charset="0"/>
                <a:ea typeface="Comfortaa Bold" pitchFamily="34" charset="-122"/>
                <a:cs typeface="Comfortaa Bold" pitchFamily="34" charset="-120"/>
              </a:rPr>
              <a:t>Building the Future of Predictive Public Health</a:t>
            </a:r>
            <a:endParaRPr lang="en-US" sz="3500" dirty="0"/>
          </a:p>
        </p:txBody>
      </p:sp>
      <p:sp>
        <p:nvSpPr>
          <p:cNvPr id="3" name="Text 1"/>
          <p:cNvSpPr/>
          <p:nvPr/>
        </p:nvSpPr>
        <p:spPr>
          <a:xfrm>
            <a:off x="806410" y="1517452"/>
            <a:ext cx="13017579" cy="644843"/>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The next decade will see dramatic advances in urban health prediction capabilities. Success requires strategic investment in data infrastructure, workforce development, and community partnerships.</a:t>
            </a:r>
            <a:endParaRPr lang="en-US" sz="1550" dirty="0"/>
          </a:p>
        </p:txBody>
      </p:sp>
      <p:pic>
        <p:nvPicPr>
          <p:cNvPr id="4" name="Image 0" descr="preencoded.png"/>
          <p:cNvPicPr>
            <a:picLocks noChangeAspect="1"/>
          </p:cNvPicPr>
          <p:nvPr/>
        </p:nvPicPr>
        <p:blipFill>
          <a:blip r:embed="rId3"/>
          <a:stretch>
            <a:fillRect/>
          </a:stretch>
        </p:blipFill>
        <p:spPr>
          <a:xfrm>
            <a:off x="806410" y="2389108"/>
            <a:ext cx="4339114" cy="806410"/>
          </a:xfrm>
          <a:prstGeom prst="rect">
            <a:avLst/>
          </a:prstGeom>
        </p:spPr>
      </p:pic>
      <p:sp>
        <p:nvSpPr>
          <p:cNvPr id="5" name="Text 2"/>
          <p:cNvSpPr/>
          <p:nvPr/>
        </p:nvSpPr>
        <p:spPr>
          <a:xfrm>
            <a:off x="1007983" y="3397091"/>
            <a:ext cx="2879408" cy="280035"/>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Community Engagement</a:t>
            </a:r>
            <a:endParaRPr lang="en-US" sz="1750" dirty="0"/>
          </a:p>
        </p:txBody>
      </p:sp>
      <p:sp>
        <p:nvSpPr>
          <p:cNvPr id="6" name="Text 3"/>
          <p:cNvSpPr/>
          <p:nvPr/>
        </p:nvSpPr>
        <p:spPr>
          <a:xfrm>
            <a:off x="1007983" y="3798094"/>
            <a:ext cx="3935968" cy="967264"/>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Build trust through transparent processes and ensure predictions serve all populations equitably</a:t>
            </a:r>
            <a:endParaRPr lang="en-US" sz="1550" dirty="0"/>
          </a:p>
        </p:txBody>
      </p:sp>
      <p:pic>
        <p:nvPicPr>
          <p:cNvPr id="7" name="Image 1" descr="preencoded.png"/>
          <p:cNvPicPr>
            <a:picLocks noChangeAspect="1"/>
          </p:cNvPicPr>
          <p:nvPr/>
        </p:nvPicPr>
        <p:blipFill>
          <a:blip r:embed="rId4"/>
          <a:stretch>
            <a:fillRect/>
          </a:stretch>
        </p:blipFill>
        <p:spPr>
          <a:xfrm>
            <a:off x="5145524" y="2389108"/>
            <a:ext cx="4339233" cy="806410"/>
          </a:xfrm>
          <a:prstGeom prst="rect">
            <a:avLst/>
          </a:prstGeom>
        </p:spPr>
      </p:pic>
      <p:sp>
        <p:nvSpPr>
          <p:cNvPr id="8" name="Text 4"/>
          <p:cNvSpPr/>
          <p:nvPr/>
        </p:nvSpPr>
        <p:spPr>
          <a:xfrm>
            <a:off x="5347097" y="3397091"/>
            <a:ext cx="2769037" cy="280035"/>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Workforce Development</a:t>
            </a:r>
            <a:endParaRPr lang="en-US" sz="1750" dirty="0"/>
          </a:p>
        </p:txBody>
      </p:sp>
      <p:sp>
        <p:nvSpPr>
          <p:cNvPr id="9" name="Text 5"/>
          <p:cNvSpPr/>
          <p:nvPr/>
        </p:nvSpPr>
        <p:spPr>
          <a:xfrm>
            <a:off x="5347097" y="3798094"/>
            <a:ext cx="3936087" cy="1289685"/>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Train public health professionals in data science and create interdisciplinary teams combining domain expertise with technical skills</a:t>
            </a:r>
            <a:endParaRPr lang="en-US" sz="1550" dirty="0"/>
          </a:p>
        </p:txBody>
      </p:sp>
      <p:pic>
        <p:nvPicPr>
          <p:cNvPr id="10" name="Image 2" descr="preencoded.png"/>
          <p:cNvPicPr>
            <a:picLocks noChangeAspect="1"/>
          </p:cNvPicPr>
          <p:nvPr/>
        </p:nvPicPr>
        <p:blipFill>
          <a:blip r:embed="rId5"/>
          <a:stretch>
            <a:fillRect/>
          </a:stretch>
        </p:blipFill>
        <p:spPr>
          <a:xfrm>
            <a:off x="9484757" y="2389108"/>
            <a:ext cx="4339233" cy="806410"/>
          </a:xfrm>
          <a:prstGeom prst="rect">
            <a:avLst/>
          </a:prstGeom>
        </p:spPr>
      </p:pic>
      <p:sp>
        <p:nvSpPr>
          <p:cNvPr id="11" name="Text 6"/>
          <p:cNvSpPr/>
          <p:nvPr/>
        </p:nvSpPr>
        <p:spPr>
          <a:xfrm>
            <a:off x="9686330" y="3397091"/>
            <a:ext cx="2983349" cy="280035"/>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Infrastructure Investment</a:t>
            </a:r>
            <a:endParaRPr lang="en-US" sz="1750" dirty="0"/>
          </a:p>
        </p:txBody>
      </p:sp>
      <p:sp>
        <p:nvSpPr>
          <p:cNvPr id="12" name="Text 7"/>
          <p:cNvSpPr/>
          <p:nvPr/>
        </p:nvSpPr>
        <p:spPr>
          <a:xfrm>
            <a:off x="9686330" y="3798094"/>
            <a:ext cx="3936087" cy="967264"/>
          </a:xfrm>
          <a:prstGeom prst="rect">
            <a:avLst/>
          </a:prstGeom>
          <a:noFill/>
          <a:ln/>
        </p:spPr>
        <p:txBody>
          <a:bodyPr wrap="square" lIns="0" tIns="0" rIns="0" bIns="0" rtlCol="0" anchor="t"/>
          <a:lstStyle/>
          <a:p>
            <a:pPr marL="0" indent="0" algn="l">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Develop integrated data systems and governance frameworks that enable responsible predictive analytics at scale</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TotalTime>
  <Words>1224</Words>
  <Application>Microsoft Office PowerPoint</Application>
  <PresentationFormat>Custom</PresentationFormat>
  <Paragraphs>116</Paragraphs>
  <Slides>14</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Raleway Medium</vt:lpstr>
      <vt:lpstr>Arial</vt:lpstr>
      <vt:lpstr>Comfortaa Bold</vt:lpstr>
      <vt:lpstr>Commissioner 2</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WiAUDIO</dc:creator>
  <cp:lastModifiedBy>Felix Emeka Anyiam</cp:lastModifiedBy>
  <cp:revision>17</cp:revision>
  <dcterms:created xsi:type="dcterms:W3CDTF">2025-07-31T12:14:58Z</dcterms:created>
  <dcterms:modified xsi:type="dcterms:W3CDTF">2025-08-09T07:42:34Z</dcterms:modified>
</cp:coreProperties>
</file>